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4" r:id="rId3"/>
  </p:sldMasterIdLst>
  <p:notesMasterIdLst>
    <p:notesMasterId r:id="rId40"/>
  </p:notesMasterIdLst>
  <p:sldIdLst>
    <p:sldId id="423" r:id="rId4"/>
    <p:sldId id="425" r:id="rId5"/>
    <p:sldId id="471" r:id="rId6"/>
    <p:sldId id="451" r:id="rId7"/>
    <p:sldId id="424" r:id="rId8"/>
    <p:sldId id="464" r:id="rId9"/>
    <p:sldId id="442" r:id="rId10"/>
    <p:sldId id="426" r:id="rId11"/>
    <p:sldId id="443" r:id="rId12"/>
    <p:sldId id="444" r:id="rId13"/>
    <p:sldId id="445" r:id="rId14"/>
    <p:sldId id="447" r:id="rId15"/>
    <p:sldId id="427" r:id="rId16"/>
    <p:sldId id="460" r:id="rId17"/>
    <p:sldId id="453" r:id="rId18"/>
    <p:sldId id="264" r:id="rId19"/>
    <p:sldId id="429" r:id="rId20"/>
    <p:sldId id="260" r:id="rId21"/>
    <p:sldId id="431" r:id="rId22"/>
    <p:sldId id="432" r:id="rId23"/>
    <p:sldId id="461" r:id="rId24"/>
    <p:sldId id="456" r:id="rId25"/>
    <p:sldId id="457" r:id="rId26"/>
    <p:sldId id="458" r:id="rId27"/>
    <p:sldId id="259" r:id="rId28"/>
    <p:sldId id="459" r:id="rId29"/>
    <p:sldId id="454" r:id="rId30"/>
    <p:sldId id="430" r:id="rId31"/>
    <p:sldId id="462" r:id="rId32"/>
    <p:sldId id="469" r:id="rId33"/>
    <p:sldId id="409" r:id="rId34"/>
    <p:sldId id="470" r:id="rId35"/>
    <p:sldId id="465" r:id="rId36"/>
    <p:sldId id="467" r:id="rId37"/>
    <p:sldId id="466" r:id="rId38"/>
    <p:sldId id="45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690"/>
  </p:normalViewPr>
  <p:slideViewPr>
    <p:cSldViewPr snapToGrid="0">
      <p:cViewPr varScale="1">
        <p:scale>
          <a:sx n="96" d="100"/>
          <a:sy n="96" d="100"/>
        </p:scale>
        <p:origin x="20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DAD15F-5679-49BC-9619-C601FBDFAD6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F4F422B-BA1B-483B-A506-8EE0C69E2D2A}">
      <dgm:prSet/>
      <dgm:spPr/>
      <dgm:t>
        <a:bodyPr/>
        <a:lstStyle/>
        <a:p>
          <a:r>
            <a:rPr lang="en-US"/>
            <a:t>Simple</a:t>
          </a:r>
        </a:p>
      </dgm:t>
    </dgm:pt>
    <dgm:pt modelId="{BECB8A1D-6BFB-445C-892A-B3C1CC998351}" type="parTrans" cxnId="{0F1C21D0-ED3D-4F6E-8045-693CEC24E739}">
      <dgm:prSet/>
      <dgm:spPr/>
      <dgm:t>
        <a:bodyPr/>
        <a:lstStyle/>
        <a:p>
          <a:endParaRPr lang="en-US"/>
        </a:p>
      </dgm:t>
    </dgm:pt>
    <dgm:pt modelId="{41A0A606-9D3E-4BAA-8BEF-0978D078480D}" type="sibTrans" cxnId="{0F1C21D0-ED3D-4F6E-8045-693CEC24E739}">
      <dgm:prSet/>
      <dgm:spPr/>
      <dgm:t>
        <a:bodyPr/>
        <a:lstStyle/>
        <a:p>
          <a:endParaRPr lang="en-US"/>
        </a:p>
      </dgm:t>
    </dgm:pt>
    <dgm:pt modelId="{614938B8-6063-4FCB-8357-40A33B9CA166}">
      <dgm:prSet/>
      <dgm:spPr/>
      <dgm:t>
        <a:bodyPr/>
        <a:lstStyle/>
        <a:p>
          <a:r>
            <a:rPr lang="en-US"/>
            <a:t>Backward Compatible</a:t>
          </a:r>
        </a:p>
      </dgm:t>
    </dgm:pt>
    <dgm:pt modelId="{FF456F03-4A80-40E8-A000-550859F11045}" type="parTrans" cxnId="{41CCAC59-ACBB-4F79-97EB-F38738F17BFE}">
      <dgm:prSet/>
      <dgm:spPr/>
      <dgm:t>
        <a:bodyPr/>
        <a:lstStyle/>
        <a:p>
          <a:endParaRPr lang="en-US"/>
        </a:p>
      </dgm:t>
    </dgm:pt>
    <dgm:pt modelId="{24AFEE16-F824-473C-9DF2-E3238122D377}" type="sibTrans" cxnId="{41CCAC59-ACBB-4F79-97EB-F38738F17BFE}">
      <dgm:prSet/>
      <dgm:spPr/>
      <dgm:t>
        <a:bodyPr/>
        <a:lstStyle/>
        <a:p>
          <a:endParaRPr lang="en-US"/>
        </a:p>
      </dgm:t>
    </dgm:pt>
    <dgm:pt modelId="{D45E148E-1069-4FA2-9204-FCCA6EFF9986}">
      <dgm:prSet/>
      <dgm:spPr/>
      <dgm:t>
        <a:bodyPr/>
        <a:lstStyle/>
        <a:p>
          <a:r>
            <a:rPr lang="en-US" dirty="0"/>
            <a:t>Protects Users without service degradation</a:t>
          </a:r>
        </a:p>
      </dgm:t>
    </dgm:pt>
    <dgm:pt modelId="{77FFAF85-11AF-44AD-A1ED-2A8ADD133112}" type="parTrans" cxnId="{8BC3BBF1-8F82-4540-946B-A0D66F5D6947}">
      <dgm:prSet/>
      <dgm:spPr/>
      <dgm:t>
        <a:bodyPr/>
        <a:lstStyle/>
        <a:p>
          <a:endParaRPr lang="en-US"/>
        </a:p>
      </dgm:t>
    </dgm:pt>
    <dgm:pt modelId="{609FBFC3-92A8-4DD4-8469-F979F559381F}" type="sibTrans" cxnId="{8BC3BBF1-8F82-4540-946B-A0D66F5D6947}">
      <dgm:prSet/>
      <dgm:spPr/>
      <dgm:t>
        <a:bodyPr/>
        <a:lstStyle/>
        <a:p>
          <a:endParaRPr lang="en-US"/>
        </a:p>
      </dgm:t>
    </dgm:pt>
    <dgm:pt modelId="{076342FD-51F7-47BE-9DBE-1FCBBBE87C27}">
      <dgm:prSet/>
      <dgm:spPr/>
      <dgm:t>
        <a:bodyPr/>
        <a:lstStyle/>
        <a:p>
          <a:r>
            <a:rPr lang="en-US"/>
            <a:t>Accounts for Rational Validators</a:t>
          </a:r>
        </a:p>
      </dgm:t>
    </dgm:pt>
    <dgm:pt modelId="{FB565810-2ED0-4B89-9680-EC283C6D6B72}" type="parTrans" cxnId="{702448EF-9608-4A1D-BA53-263D9ECB7DE7}">
      <dgm:prSet/>
      <dgm:spPr/>
      <dgm:t>
        <a:bodyPr/>
        <a:lstStyle/>
        <a:p>
          <a:endParaRPr lang="en-US"/>
        </a:p>
      </dgm:t>
    </dgm:pt>
    <dgm:pt modelId="{9D0773BA-8E74-45DF-A7D1-CE16102D349A}" type="sibTrans" cxnId="{702448EF-9608-4A1D-BA53-263D9ECB7DE7}">
      <dgm:prSet/>
      <dgm:spPr/>
      <dgm:t>
        <a:bodyPr/>
        <a:lstStyle/>
        <a:p>
          <a:endParaRPr lang="en-US"/>
        </a:p>
      </dgm:t>
    </dgm:pt>
    <dgm:pt modelId="{656EB6E1-2024-F74F-8AC3-BEC14A6D4151}" type="pres">
      <dgm:prSet presAssocID="{12DAD15F-5679-49BC-9619-C601FBDFAD6C}" presName="vert0" presStyleCnt="0">
        <dgm:presLayoutVars>
          <dgm:dir/>
          <dgm:animOne val="branch"/>
          <dgm:animLvl val="lvl"/>
        </dgm:presLayoutVars>
      </dgm:prSet>
      <dgm:spPr/>
    </dgm:pt>
    <dgm:pt modelId="{CADF701F-939B-4442-AB67-571F95EA294C}" type="pres">
      <dgm:prSet presAssocID="{6F4F422B-BA1B-483B-A506-8EE0C69E2D2A}" presName="thickLine" presStyleLbl="alignNode1" presStyleIdx="0" presStyleCnt="4"/>
      <dgm:spPr/>
    </dgm:pt>
    <dgm:pt modelId="{DDB8177D-97AC-3741-93D1-949A8451DAC8}" type="pres">
      <dgm:prSet presAssocID="{6F4F422B-BA1B-483B-A506-8EE0C69E2D2A}" presName="horz1" presStyleCnt="0"/>
      <dgm:spPr/>
    </dgm:pt>
    <dgm:pt modelId="{22DBEAEA-4F6B-504E-802B-391AF2111DAC}" type="pres">
      <dgm:prSet presAssocID="{6F4F422B-BA1B-483B-A506-8EE0C69E2D2A}" presName="tx1" presStyleLbl="revTx" presStyleIdx="0" presStyleCnt="4"/>
      <dgm:spPr/>
    </dgm:pt>
    <dgm:pt modelId="{CF25811E-B7FE-B243-9E5B-04BA80DB9D8F}" type="pres">
      <dgm:prSet presAssocID="{6F4F422B-BA1B-483B-A506-8EE0C69E2D2A}" presName="vert1" presStyleCnt="0"/>
      <dgm:spPr/>
    </dgm:pt>
    <dgm:pt modelId="{0FA681AC-3E12-CD4B-99D8-A32C38E2B966}" type="pres">
      <dgm:prSet presAssocID="{614938B8-6063-4FCB-8357-40A33B9CA166}" presName="thickLine" presStyleLbl="alignNode1" presStyleIdx="1" presStyleCnt="4"/>
      <dgm:spPr/>
    </dgm:pt>
    <dgm:pt modelId="{451B83A9-44BA-9E4E-A02A-5E2E802C29C7}" type="pres">
      <dgm:prSet presAssocID="{614938B8-6063-4FCB-8357-40A33B9CA166}" presName="horz1" presStyleCnt="0"/>
      <dgm:spPr/>
    </dgm:pt>
    <dgm:pt modelId="{DC381938-0B4D-8F46-A3AF-F1E8AD27603F}" type="pres">
      <dgm:prSet presAssocID="{614938B8-6063-4FCB-8357-40A33B9CA166}" presName="tx1" presStyleLbl="revTx" presStyleIdx="1" presStyleCnt="4"/>
      <dgm:spPr/>
    </dgm:pt>
    <dgm:pt modelId="{BDDAEC06-E168-094B-ABEA-1D823748D6A5}" type="pres">
      <dgm:prSet presAssocID="{614938B8-6063-4FCB-8357-40A33B9CA166}" presName="vert1" presStyleCnt="0"/>
      <dgm:spPr/>
    </dgm:pt>
    <dgm:pt modelId="{1184B8D6-DAC9-1144-B83C-EEA28B44C648}" type="pres">
      <dgm:prSet presAssocID="{D45E148E-1069-4FA2-9204-FCCA6EFF9986}" presName="thickLine" presStyleLbl="alignNode1" presStyleIdx="2" presStyleCnt="4"/>
      <dgm:spPr/>
    </dgm:pt>
    <dgm:pt modelId="{B2BE6D02-53CE-864B-9ED7-6B4E0FC629FB}" type="pres">
      <dgm:prSet presAssocID="{D45E148E-1069-4FA2-9204-FCCA6EFF9986}" presName="horz1" presStyleCnt="0"/>
      <dgm:spPr/>
    </dgm:pt>
    <dgm:pt modelId="{745982FA-FB1D-D344-A84A-B3DFBA765ACC}" type="pres">
      <dgm:prSet presAssocID="{D45E148E-1069-4FA2-9204-FCCA6EFF9986}" presName="tx1" presStyleLbl="revTx" presStyleIdx="2" presStyleCnt="4"/>
      <dgm:spPr/>
    </dgm:pt>
    <dgm:pt modelId="{4B9F677F-4062-584C-BF20-45D42BD830BE}" type="pres">
      <dgm:prSet presAssocID="{D45E148E-1069-4FA2-9204-FCCA6EFF9986}" presName="vert1" presStyleCnt="0"/>
      <dgm:spPr/>
    </dgm:pt>
    <dgm:pt modelId="{115634B6-3386-5D49-B5AA-52A8E9B875BB}" type="pres">
      <dgm:prSet presAssocID="{076342FD-51F7-47BE-9DBE-1FCBBBE87C27}" presName="thickLine" presStyleLbl="alignNode1" presStyleIdx="3" presStyleCnt="4"/>
      <dgm:spPr/>
    </dgm:pt>
    <dgm:pt modelId="{7FDC7939-0486-124D-9AB2-F89B06290EBC}" type="pres">
      <dgm:prSet presAssocID="{076342FD-51F7-47BE-9DBE-1FCBBBE87C27}" presName="horz1" presStyleCnt="0"/>
      <dgm:spPr/>
    </dgm:pt>
    <dgm:pt modelId="{F29E760C-D448-C64F-878C-700F7EECF230}" type="pres">
      <dgm:prSet presAssocID="{076342FD-51F7-47BE-9DBE-1FCBBBE87C27}" presName="tx1" presStyleLbl="revTx" presStyleIdx="3" presStyleCnt="4"/>
      <dgm:spPr/>
    </dgm:pt>
    <dgm:pt modelId="{B92DEA3B-9722-E94E-AB4B-7E7E71CDB0EE}" type="pres">
      <dgm:prSet presAssocID="{076342FD-51F7-47BE-9DBE-1FCBBBE87C27}" presName="vert1" presStyleCnt="0"/>
      <dgm:spPr/>
    </dgm:pt>
  </dgm:ptLst>
  <dgm:cxnLst>
    <dgm:cxn modelId="{E222EC4C-E39D-5F44-855E-E0632292A93F}" type="presOf" srcId="{6F4F422B-BA1B-483B-A506-8EE0C69E2D2A}" destId="{22DBEAEA-4F6B-504E-802B-391AF2111DAC}" srcOrd="0" destOrd="0" presId="urn:microsoft.com/office/officeart/2008/layout/LinedList"/>
    <dgm:cxn modelId="{41CCAC59-ACBB-4F79-97EB-F38738F17BFE}" srcId="{12DAD15F-5679-49BC-9619-C601FBDFAD6C}" destId="{614938B8-6063-4FCB-8357-40A33B9CA166}" srcOrd="1" destOrd="0" parTransId="{FF456F03-4A80-40E8-A000-550859F11045}" sibTransId="{24AFEE16-F824-473C-9DF2-E3238122D377}"/>
    <dgm:cxn modelId="{E39BE25A-F162-2D4F-9937-567DC2AD34AB}" type="presOf" srcId="{076342FD-51F7-47BE-9DBE-1FCBBBE87C27}" destId="{F29E760C-D448-C64F-878C-700F7EECF230}" srcOrd="0" destOrd="0" presId="urn:microsoft.com/office/officeart/2008/layout/LinedList"/>
    <dgm:cxn modelId="{3C63F87E-77C3-674A-A4B2-D1F9D540705C}" type="presOf" srcId="{D45E148E-1069-4FA2-9204-FCCA6EFF9986}" destId="{745982FA-FB1D-D344-A84A-B3DFBA765ACC}" srcOrd="0" destOrd="0" presId="urn:microsoft.com/office/officeart/2008/layout/LinedList"/>
    <dgm:cxn modelId="{88E18E8F-41D1-AB4C-874A-992FE9727185}" type="presOf" srcId="{12DAD15F-5679-49BC-9619-C601FBDFAD6C}" destId="{656EB6E1-2024-F74F-8AC3-BEC14A6D4151}" srcOrd="0" destOrd="0" presId="urn:microsoft.com/office/officeart/2008/layout/LinedList"/>
    <dgm:cxn modelId="{0F1C21D0-ED3D-4F6E-8045-693CEC24E739}" srcId="{12DAD15F-5679-49BC-9619-C601FBDFAD6C}" destId="{6F4F422B-BA1B-483B-A506-8EE0C69E2D2A}" srcOrd="0" destOrd="0" parTransId="{BECB8A1D-6BFB-445C-892A-B3C1CC998351}" sibTransId="{41A0A606-9D3E-4BAA-8BEF-0978D078480D}"/>
    <dgm:cxn modelId="{61CD01DB-95DE-1945-9551-CA2A40CE067D}" type="presOf" srcId="{614938B8-6063-4FCB-8357-40A33B9CA166}" destId="{DC381938-0B4D-8F46-A3AF-F1E8AD27603F}" srcOrd="0" destOrd="0" presId="urn:microsoft.com/office/officeart/2008/layout/LinedList"/>
    <dgm:cxn modelId="{702448EF-9608-4A1D-BA53-263D9ECB7DE7}" srcId="{12DAD15F-5679-49BC-9619-C601FBDFAD6C}" destId="{076342FD-51F7-47BE-9DBE-1FCBBBE87C27}" srcOrd="3" destOrd="0" parTransId="{FB565810-2ED0-4B89-9680-EC283C6D6B72}" sibTransId="{9D0773BA-8E74-45DF-A7D1-CE16102D349A}"/>
    <dgm:cxn modelId="{8BC3BBF1-8F82-4540-946B-A0D66F5D6947}" srcId="{12DAD15F-5679-49BC-9619-C601FBDFAD6C}" destId="{D45E148E-1069-4FA2-9204-FCCA6EFF9986}" srcOrd="2" destOrd="0" parTransId="{77FFAF85-11AF-44AD-A1ED-2A8ADD133112}" sibTransId="{609FBFC3-92A8-4DD4-8469-F979F559381F}"/>
    <dgm:cxn modelId="{CE3DB395-ADAF-394A-888F-B6A37B9B0331}" type="presParOf" srcId="{656EB6E1-2024-F74F-8AC3-BEC14A6D4151}" destId="{CADF701F-939B-4442-AB67-571F95EA294C}" srcOrd="0" destOrd="0" presId="urn:microsoft.com/office/officeart/2008/layout/LinedList"/>
    <dgm:cxn modelId="{9C704501-7273-FC43-8CDF-A58B98A01E26}" type="presParOf" srcId="{656EB6E1-2024-F74F-8AC3-BEC14A6D4151}" destId="{DDB8177D-97AC-3741-93D1-949A8451DAC8}" srcOrd="1" destOrd="0" presId="urn:microsoft.com/office/officeart/2008/layout/LinedList"/>
    <dgm:cxn modelId="{4FEBF195-6B5F-0445-A5A7-C13F41C9421B}" type="presParOf" srcId="{DDB8177D-97AC-3741-93D1-949A8451DAC8}" destId="{22DBEAEA-4F6B-504E-802B-391AF2111DAC}" srcOrd="0" destOrd="0" presId="urn:microsoft.com/office/officeart/2008/layout/LinedList"/>
    <dgm:cxn modelId="{28EC75CA-C6B9-C349-B386-A86D634646C7}" type="presParOf" srcId="{DDB8177D-97AC-3741-93D1-949A8451DAC8}" destId="{CF25811E-B7FE-B243-9E5B-04BA80DB9D8F}" srcOrd="1" destOrd="0" presId="urn:microsoft.com/office/officeart/2008/layout/LinedList"/>
    <dgm:cxn modelId="{701362A7-80E4-D44D-AC03-99E7DA04E605}" type="presParOf" srcId="{656EB6E1-2024-F74F-8AC3-BEC14A6D4151}" destId="{0FA681AC-3E12-CD4B-99D8-A32C38E2B966}" srcOrd="2" destOrd="0" presId="urn:microsoft.com/office/officeart/2008/layout/LinedList"/>
    <dgm:cxn modelId="{9CF4C335-6D14-A841-B026-57F480524CD0}" type="presParOf" srcId="{656EB6E1-2024-F74F-8AC3-BEC14A6D4151}" destId="{451B83A9-44BA-9E4E-A02A-5E2E802C29C7}" srcOrd="3" destOrd="0" presId="urn:microsoft.com/office/officeart/2008/layout/LinedList"/>
    <dgm:cxn modelId="{6BB84481-B757-264C-9C9C-957AC293DB09}" type="presParOf" srcId="{451B83A9-44BA-9E4E-A02A-5E2E802C29C7}" destId="{DC381938-0B4D-8F46-A3AF-F1E8AD27603F}" srcOrd="0" destOrd="0" presId="urn:microsoft.com/office/officeart/2008/layout/LinedList"/>
    <dgm:cxn modelId="{B78EE766-5008-1F44-8CA6-DBDE4F4F526C}" type="presParOf" srcId="{451B83A9-44BA-9E4E-A02A-5E2E802C29C7}" destId="{BDDAEC06-E168-094B-ABEA-1D823748D6A5}" srcOrd="1" destOrd="0" presId="urn:microsoft.com/office/officeart/2008/layout/LinedList"/>
    <dgm:cxn modelId="{60FA05A9-6ED9-7D4D-81D5-81CD243B4D3B}" type="presParOf" srcId="{656EB6E1-2024-F74F-8AC3-BEC14A6D4151}" destId="{1184B8D6-DAC9-1144-B83C-EEA28B44C648}" srcOrd="4" destOrd="0" presId="urn:microsoft.com/office/officeart/2008/layout/LinedList"/>
    <dgm:cxn modelId="{D7EE7F01-BADB-2449-8531-1A80F4EA85A4}" type="presParOf" srcId="{656EB6E1-2024-F74F-8AC3-BEC14A6D4151}" destId="{B2BE6D02-53CE-864B-9ED7-6B4E0FC629FB}" srcOrd="5" destOrd="0" presId="urn:microsoft.com/office/officeart/2008/layout/LinedList"/>
    <dgm:cxn modelId="{EF724003-0643-0044-B0F8-469917B8EE30}" type="presParOf" srcId="{B2BE6D02-53CE-864B-9ED7-6B4E0FC629FB}" destId="{745982FA-FB1D-D344-A84A-B3DFBA765ACC}" srcOrd="0" destOrd="0" presId="urn:microsoft.com/office/officeart/2008/layout/LinedList"/>
    <dgm:cxn modelId="{B04912D2-ABC8-974E-8BE1-257BB4A48E6E}" type="presParOf" srcId="{B2BE6D02-53CE-864B-9ED7-6B4E0FC629FB}" destId="{4B9F677F-4062-584C-BF20-45D42BD830BE}" srcOrd="1" destOrd="0" presId="urn:microsoft.com/office/officeart/2008/layout/LinedList"/>
    <dgm:cxn modelId="{DFCF2C14-2C94-1249-8574-41B1BA2700D9}" type="presParOf" srcId="{656EB6E1-2024-F74F-8AC3-BEC14A6D4151}" destId="{115634B6-3386-5D49-B5AA-52A8E9B875BB}" srcOrd="6" destOrd="0" presId="urn:microsoft.com/office/officeart/2008/layout/LinedList"/>
    <dgm:cxn modelId="{172FE75A-E0F4-D444-A0C0-8A3A4DC2720A}" type="presParOf" srcId="{656EB6E1-2024-F74F-8AC3-BEC14A6D4151}" destId="{7FDC7939-0486-124D-9AB2-F89B06290EBC}" srcOrd="7" destOrd="0" presId="urn:microsoft.com/office/officeart/2008/layout/LinedList"/>
    <dgm:cxn modelId="{58E53A69-0DFB-A14C-B393-47197CD7CDF7}" type="presParOf" srcId="{7FDC7939-0486-124D-9AB2-F89B06290EBC}" destId="{F29E760C-D448-C64F-878C-700F7EECF230}" srcOrd="0" destOrd="0" presId="urn:microsoft.com/office/officeart/2008/layout/LinedList"/>
    <dgm:cxn modelId="{20A223FF-90A6-9148-84A0-A8BB822EBCC6}" type="presParOf" srcId="{7FDC7939-0486-124D-9AB2-F89B06290EBC}" destId="{B92DEA3B-9722-E94E-AB4B-7E7E71CDB0E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F701F-939B-4442-AB67-571F95EA294C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DBEAEA-4F6B-504E-802B-391AF2111DAC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Simple</a:t>
          </a:r>
        </a:p>
      </dsp:txBody>
      <dsp:txXfrm>
        <a:off x="0" y="0"/>
        <a:ext cx="6900512" cy="1384035"/>
      </dsp:txXfrm>
    </dsp:sp>
    <dsp:sp modelId="{0FA681AC-3E12-CD4B-99D8-A32C38E2B966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81938-0B4D-8F46-A3AF-F1E8AD27603F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Backward Compatible</a:t>
          </a:r>
        </a:p>
      </dsp:txBody>
      <dsp:txXfrm>
        <a:off x="0" y="1384035"/>
        <a:ext cx="6900512" cy="1384035"/>
      </dsp:txXfrm>
    </dsp:sp>
    <dsp:sp modelId="{1184B8D6-DAC9-1144-B83C-EEA28B44C648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982FA-FB1D-D344-A84A-B3DFBA765ACC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Protects Users without service degradation</a:t>
          </a:r>
        </a:p>
      </dsp:txBody>
      <dsp:txXfrm>
        <a:off x="0" y="2768070"/>
        <a:ext cx="6900512" cy="1384035"/>
      </dsp:txXfrm>
    </dsp:sp>
    <dsp:sp modelId="{115634B6-3386-5D49-B5AA-52A8E9B875BB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E760C-D448-C64F-878C-700F7EECF230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Accounts for Rational Validators</a:t>
          </a:r>
        </a:p>
      </dsp:txBody>
      <dsp:txXfrm>
        <a:off x="0" y="4152105"/>
        <a:ext cx="6900512" cy="1384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226F2-61CE-1B45-8A50-BFA622C18CFF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FA370-BFEB-D04B-9DB6-DD0F26369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35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1cad0065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1cad0065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427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6f68af78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6f68af78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eac5f57b2_1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eac5f57b2_1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021476b8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021476b8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eac5f57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ceac5f57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eac5f57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ceac5f57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975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eac5f57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ceac5f57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356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FA370-BFEB-D04B-9DB6-DD0F263692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89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FA370-BFEB-D04B-9DB6-DD0F2636928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40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17B6-6E29-3062-37B2-4BBEA87AD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BC813-C25D-355E-0686-2C475515B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ADAE1-60B9-C8E9-3327-ADA37AC51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EB612-17C7-D948-8F5F-3EFA9EDF9F8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81514-9DD6-1765-9288-2F049E4F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E2376-1343-204A-3A5A-857CB601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4D8D-954B-D04F-8E9B-373AE6AE1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38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E367-8530-5738-FC41-2BD2D406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7C72D6-247D-D354-B4B4-FC3AF6CB9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62049-D7BC-8919-9E2C-A3DB5842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EB612-17C7-D948-8F5F-3EFA9EDF9F8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2B4F8-D4F9-A353-A7A4-D93B4BDF4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17105-5B24-1A9C-8C9E-07D05DA4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4D8D-954B-D04F-8E9B-373AE6AE1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60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22F16E-05D3-2537-DD6D-B648C29791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6B1F8-3E74-71C1-0A9A-29149A7D6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D1192-2443-4E4C-00C8-7AB2FD6A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EB612-17C7-D948-8F5F-3EFA9EDF9F8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32581-519A-C269-0933-4C58CF4DF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FB1CF-A5EC-CAB0-6C25-01A39A04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4D8D-954B-D04F-8E9B-373AE6AE1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15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CE23-2EB9-9198-4ECD-723F169D8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61893-3F31-CEC0-C2DD-C3DB72EEC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9D15B-0FB3-1805-289B-7B89ECA2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6B3E-803D-8048-931D-18C93A7CF058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AB67A-9213-B67F-3627-9BC79DA6B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D2D1E-A32B-50BD-1D0D-89EF557A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DC439C-1EB3-7242-8C72-CDE97DB90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2619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86F3-A0B1-E5FC-B755-568FDE6A2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C5D2A-8862-C15C-3C81-6D92EA6DF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D88CA-EE53-FA65-70B2-6E6663D25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6B3E-803D-8048-931D-18C93A7CF058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A47A6-4C25-2089-6482-E51FA4408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7CE39-85FC-F920-E447-60B089022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DC439C-1EB3-7242-8C72-CDE97DB90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020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B6A9E-60AF-5C27-43C7-15C8F7147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32AF8-5E26-DF52-9993-6CF7931F1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A61A-DAEA-79E1-222B-01A34896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6B3E-803D-8048-931D-18C93A7CF058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F3237-5579-57C7-4E82-C71310A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81D35-369D-8A47-7404-41494116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DC439C-1EB3-7242-8C72-CDE97DB90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9983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9248-17D4-4FFE-3A0A-16B3F4F9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8E4BB-554C-0EBA-5C2B-974E4B825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23E72-EE39-FF83-93DB-AE48346CC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ABDFF-B62B-E498-BE3C-36D18DD6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6B3E-803D-8048-931D-18C93A7CF058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ABD7D-00B2-2465-0337-F7B24FA4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935F5-C534-E542-B8D4-8EA83505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DC439C-1EB3-7242-8C72-CDE97DB90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510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B17A-82FE-6AAE-AFD7-033B1C15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73103-0D37-031B-89A9-0E625910F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6FD93-BD27-BE69-9197-9C2643F6A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CEBD6-7C42-4812-1279-1683DE381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3CAD8-7FF6-7DB9-D265-6B5EA5147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C3A17D-73E2-7B1A-7909-3548D53CB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6B3E-803D-8048-931D-18C93A7CF058}" type="datetimeFigureOut">
              <a:rPr lang="en-US" smtClean="0"/>
              <a:t>8/7/24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B61D5D-B0F4-77B0-97A6-55E87262E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C788F7-52BE-0B91-F3EA-CF741223F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DC439C-1EB3-7242-8C72-CDE97DB90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6651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26323-8117-5D9C-E57F-59440C911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39D072-7211-D26B-6B74-CB31BC559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6B3E-803D-8048-931D-18C93A7CF058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018123-D4B6-0F1F-E04C-17D7CCEBF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9BA2E-4B89-8C51-9BEE-C26F5A6F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DC439C-1EB3-7242-8C72-CDE97DB90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6638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4CD29F-9B4A-4B29-1440-0E49BA7D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6B3E-803D-8048-931D-18C93A7CF058}" type="datetimeFigureOut">
              <a:rPr lang="en-US" smtClean="0"/>
              <a:t>8/7/24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C8C50-ACCF-9399-638E-EBF8952FF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4E581-1DE9-5C67-613E-BB8B5BC92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DC439C-1EB3-7242-8C72-CDE97DB90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4330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F3EC-2716-C78E-BE48-44855A91F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532D8-148F-D935-EC5C-A4306FC97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0DB58-A10F-C04B-30B5-5C48ACB5D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7D3DC-C569-689E-5B69-E219282ED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6B3E-803D-8048-931D-18C93A7CF058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92986-3EB4-E2CA-E051-F5D44F397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BE77F-6B89-B9A5-6032-81A95D7FB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DC439C-1EB3-7242-8C72-CDE97DB90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5146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EDA44-A3D8-8FA3-2959-9E26AF77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DD200-9FB3-2642-06B2-D6955FE5F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29C47-6254-28EE-EB5B-10282632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EB612-17C7-D948-8F5F-3EFA9EDF9F8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CDB25-6A72-6CD0-3D0E-4BC5665F3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9968B-5424-D514-1F05-83A55D57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4D8D-954B-D04F-8E9B-373AE6AE1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79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5159-763E-3CE4-7E8B-8C8E2A3D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7B9D84-B9D5-7972-ABBD-5198F52E9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6145A-9CF4-F2F9-B177-92AD84C77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35BC7-F046-F59B-99C2-777FF62A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6B3E-803D-8048-931D-18C93A7CF058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2A3B0-6F7B-CBCF-FECE-E6D2D45D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E2BA0-94F3-1EFD-798A-795295C5A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DC439C-1EB3-7242-8C72-CDE97DB90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12342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F910-1329-219D-F32F-20BA0AB6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FB97D9-2ABB-01B8-7985-7B939CA64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E7730-763B-4964-F374-F741EE7A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6B3E-803D-8048-931D-18C93A7CF058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EF498-CBE4-2F26-90B4-C11CC310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EFED2-EA4B-3E5F-F140-FC277AC2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DC439C-1EB3-7242-8C72-CDE97DB90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15408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0C763-AEB5-1610-FA0C-170A52844A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279628-BF90-11BD-9B8B-830B541E0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099CC-62BA-8518-62AF-5F4D3C23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6B3E-803D-8048-931D-18C93A7CF058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829FA-F37F-0272-807D-E399FDD4B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FB1C7-B2C2-E92B-4C46-6417C727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DC439C-1EB3-7242-8C72-CDE97DB90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02324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FDF5E6C4-F13F-F056-2A18-8E6FE3717221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DC439C-1EB3-7242-8C72-CDE97DB90C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192183"/>
      </p:ext>
    </p:extLst>
  </p:cSld>
  <p:clrMapOvr>
    <a:masterClrMapping/>
  </p:clrMapOvr>
  <p:transition spd="med"/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180593"/>
      </p:ext>
    </p:extLst>
  </p:cSld>
  <p:clrMapOvr>
    <a:masterClrMapping/>
  </p:clrMapOvr>
  <p:transition spd="med"/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815269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486923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262569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7219981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588844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1D67C-D912-3625-880C-80A6D2296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32E92-BA43-F44D-C111-319139EE4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991B3-D1B3-25DE-690C-E46B5DF0D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EB612-17C7-D948-8F5F-3EFA9EDF9F8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A68A0-A9E6-464A-C77E-7A515A6C8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E0557-EF34-773A-B8DA-24BAA971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4D8D-954B-D04F-8E9B-373AE6AE1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67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9820621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055052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1362766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7073004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398273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7737946"/>
      </p:ext>
    </p:extLst>
  </p:cSld>
  <p:clrMapOvr>
    <a:masterClrMapping/>
  </p:clrMapOvr>
  <p:transition spd="med"/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A7370-B50B-7B24-6860-0E23535E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F3CC1-44D8-AFD3-10FF-545EE46F15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6C8D7-20DF-8018-4469-513C149AA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70182-D156-F547-822D-504B12F5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EB612-17C7-D948-8F5F-3EFA9EDF9F82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F36EC-4899-9423-3089-64849F278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1CF2A-2076-6C75-BC3E-6BF604C08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4D8D-954B-D04F-8E9B-373AE6AE1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75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4EC3-0DBF-4723-D2D6-1302418D9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1585F-CD5F-D9CC-5E64-5B733D70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CC775-3024-B559-6365-AA89B8010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B1A6F5-7392-DB27-A3A5-5341DA35EE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CE219D-62CF-C03F-B901-886658259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AEB0FA-A249-ED67-0836-58E0BA4A3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EB612-17C7-D948-8F5F-3EFA9EDF9F82}" type="datetimeFigureOut">
              <a:rPr lang="en-US" smtClean="0"/>
              <a:t>8/7/24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9E1939-EEDF-6BFC-9223-67BDDC9F0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142B88-2B52-B313-745F-78F432EA6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4D8D-954B-D04F-8E9B-373AE6AE1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4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B1EC5-7CEC-D358-959F-231D8E14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01F8DD-72DF-DDBF-2241-7A9538F43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EB612-17C7-D948-8F5F-3EFA9EDF9F82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3FAB8-5703-3F75-8A1D-110C4C8B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3FEB2-3653-0A44-4A96-A5D08867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4D8D-954B-D04F-8E9B-373AE6AE1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16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37A6CD-BA29-ADFA-CF00-4EF0866C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EB612-17C7-D948-8F5F-3EFA9EDF9F82}" type="datetimeFigureOut">
              <a:rPr lang="en-US" smtClean="0"/>
              <a:t>8/7/24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678A95-18C8-989B-79FC-6CE331186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1FFEC-ADEF-5874-C36C-CC478248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4D8D-954B-D04F-8E9B-373AE6AE1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4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79D86-D0A5-5141-F7A9-CF382FED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7419F-DFA2-1BC2-8EAA-4CCAE5FA3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A8FD05-EBB5-D895-1078-7D6B1D5B0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DDC2D-0CDB-7BAC-6722-BAEE9D7CB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EB612-17C7-D948-8F5F-3EFA9EDF9F82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4F378-46AE-F3B2-A2D4-A1933DE2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D0597-E2A6-F517-8D25-B5BC5442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4D8D-954B-D04F-8E9B-373AE6AE1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9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4E19-2C71-5CD8-DAB3-B7D5DF961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2206D2-ECF1-71E4-2016-9B46A7F9C6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7D869-850F-5957-83B7-0FCC1638E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89B58-D322-CE79-D5CB-0A4A7F40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EB612-17C7-D948-8F5F-3EFA9EDF9F82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D4B23-923E-E371-EC81-99E00E24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29B24-A39C-068D-8CA3-D19AA371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64D8D-954B-D04F-8E9B-373AE6AE1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1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9DD778-6975-38C8-7ADC-A5BAA539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695E7-C081-D492-BA91-756515E1A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05B4F-FC7C-A71A-B719-686162A69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EB612-17C7-D948-8F5F-3EFA9EDF9F82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1D5CD-EA05-7B4A-E9A2-401A22AEF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4CAB3-DEEA-22F0-3635-BF009D0B8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64D8D-954B-D04F-8E9B-373AE6AE1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5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43353D-57FE-630F-EE27-FBBC80E3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C4A22-9ED9-38C2-44AE-B51E412FA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6A004-3956-D140-5867-73DC744786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96B3E-803D-8048-931D-18C93A7CF058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A36DF-E1B0-55EF-1AC0-57BB6BD1B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40D2B5D-6728-7F7E-0B9F-9B8FFC7890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DC439C-1EB3-7242-8C72-CDE97DB90C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8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58452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Foto de Divergence of directions. A wide path in the park is divided into  two alleys leading in different directions in the rays of sunset. do Stock  | Adobe Stock">
            <a:extLst>
              <a:ext uri="{FF2B5EF4-FFF2-40B4-BE49-F238E27FC236}">
                <a16:creationId xmlns:a16="http://schemas.microsoft.com/office/drawing/2014/main" id="{C02A1BF4-048D-15D4-55CF-D4542A59A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" b="15730"/>
          <a:stretch/>
        </p:blipFill>
        <p:spPr bwMode="auto">
          <a:xfrm>
            <a:off x="0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889AC-BD86-5204-D692-EFAFAD569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How has the community dealt with MEV?</a:t>
            </a:r>
          </a:p>
        </p:txBody>
      </p:sp>
    </p:spTree>
    <p:extLst>
      <p:ext uri="{BB962C8B-B14F-4D97-AF65-F5344CB8AC3E}">
        <p14:creationId xmlns:p14="http://schemas.microsoft.com/office/powerpoint/2010/main" val="400248509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D03ED5-6E43-CF58-25D0-5BD03D5EB94A}"/>
              </a:ext>
            </a:extLst>
          </p:cNvPr>
          <p:cNvSpPr/>
          <p:nvPr/>
        </p:nvSpPr>
        <p:spPr>
          <a:xfrm>
            <a:off x="4824612" y="3019214"/>
            <a:ext cx="2366682" cy="18419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C12DA-4AE1-CD28-DDE4-5B4470EC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Calibri"/>
                <a:ea typeface="Calibri"/>
                <a:cs typeface="Calibri"/>
              </a:rPr>
              <a:t>PROF Design 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6E415-FE03-9C9F-12C8-A63AE82BF67A}"/>
              </a:ext>
            </a:extLst>
          </p:cNvPr>
          <p:cNvSpPr txBox="1"/>
          <p:nvPr/>
        </p:nvSpPr>
        <p:spPr>
          <a:xfrm>
            <a:off x="631484" y="5052497"/>
            <a:ext cx="2462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Original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88FCC90-9379-4647-D3EE-C538392F6A5D}"/>
              </a:ext>
            </a:extLst>
          </p:cNvPr>
          <p:cNvSpPr/>
          <p:nvPr/>
        </p:nvSpPr>
        <p:spPr>
          <a:xfrm>
            <a:off x="3199310" y="3585179"/>
            <a:ext cx="1430767" cy="45182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18C29DD-1D60-B2FB-5B65-42E24694BACD}"/>
              </a:ext>
            </a:extLst>
          </p:cNvPr>
          <p:cNvSpPr/>
          <p:nvPr/>
        </p:nvSpPr>
        <p:spPr>
          <a:xfrm rot="5400000">
            <a:off x="5785892" y="2499332"/>
            <a:ext cx="620215" cy="41954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F3799F-D0C5-A109-DEDD-B4C17644B50A}"/>
              </a:ext>
            </a:extLst>
          </p:cNvPr>
          <p:cNvSpPr txBox="1"/>
          <p:nvPr/>
        </p:nvSpPr>
        <p:spPr>
          <a:xfrm>
            <a:off x="4170125" y="1945436"/>
            <a:ext cx="427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Protected OrderFlow / Mempool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DEDA09E-2263-8E0A-9AA5-36847D3873D8}"/>
              </a:ext>
            </a:extLst>
          </p:cNvPr>
          <p:cNvSpPr/>
          <p:nvPr/>
        </p:nvSpPr>
        <p:spPr>
          <a:xfrm>
            <a:off x="7514996" y="3585180"/>
            <a:ext cx="1430767" cy="45182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9851C-6738-4750-3EF9-BC895DD050C2}"/>
              </a:ext>
            </a:extLst>
          </p:cNvPr>
          <p:cNvSpPr txBox="1"/>
          <p:nvPr/>
        </p:nvSpPr>
        <p:spPr>
          <a:xfrm>
            <a:off x="9048590" y="5052496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Enriched Block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</p:txBody>
      </p:sp>
      <p:sp>
        <p:nvSpPr>
          <p:cNvPr id="24" name="Google Shape;184;p15">
            <a:extLst>
              <a:ext uri="{FF2B5EF4-FFF2-40B4-BE49-F238E27FC236}">
                <a16:creationId xmlns:a16="http://schemas.microsoft.com/office/drawing/2014/main" id="{57DA8F9D-FF9D-6A94-9617-096995F49E51}"/>
              </a:ext>
            </a:extLst>
          </p:cNvPr>
          <p:cNvSpPr/>
          <p:nvPr/>
        </p:nvSpPr>
        <p:spPr>
          <a:xfrm>
            <a:off x="9416410" y="4313639"/>
            <a:ext cx="2049099" cy="62861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5" name="Google Shape;158;p15">
            <a:extLst>
              <a:ext uri="{FF2B5EF4-FFF2-40B4-BE49-F238E27FC236}">
                <a16:creationId xmlns:a16="http://schemas.microsoft.com/office/drawing/2014/main" id="{C0B0C848-B8A8-C871-B20B-F0733E21E229}"/>
              </a:ext>
            </a:extLst>
          </p:cNvPr>
          <p:cNvSpPr/>
          <p:nvPr/>
        </p:nvSpPr>
        <p:spPr>
          <a:xfrm>
            <a:off x="9416410" y="2729891"/>
            <a:ext cx="2049099" cy="1583748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7" name="Google Shape;158;p15">
            <a:extLst>
              <a:ext uri="{FF2B5EF4-FFF2-40B4-BE49-F238E27FC236}">
                <a16:creationId xmlns:a16="http://schemas.microsoft.com/office/drawing/2014/main" id="{5D6ADF70-2DC5-260B-7069-7C9BF757FFA9}"/>
              </a:ext>
            </a:extLst>
          </p:cNvPr>
          <p:cNvSpPr/>
          <p:nvPr/>
        </p:nvSpPr>
        <p:spPr>
          <a:xfrm>
            <a:off x="838200" y="3019215"/>
            <a:ext cx="2049099" cy="1583748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" name="Google Shape;184;p15">
            <a:extLst>
              <a:ext uri="{FF2B5EF4-FFF2-40B4-BE49-F238E27FC236}">
                <a16:creationId xmlns:a16="http://schemas.microsoft.com/office/drawing/2014/main" id="{1E6D9523-7933-7299-CD69-E7554504B716}"/>
              </a:ext>
            </a:extLst>
          </p:cNvPr>
          <p:cNvSpPr/>
          <p:nvPr/>
        </p:nvSpPr>
        <p:spPr>
          <a:xfrm>
            <a:off x="4983403" y="4121522"/>
            <a:ext cx="2049099" cy="62861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9301BB-0F87-DFA8-0F6E-39CACCE40E5B}"/>
              </a:ext>
            </a:extLst>
          </p:cNvPr>
          <p:cNvCxnSpPr>
            <a:cxnSpLocks/>
          </p:cNvCxnSpPr>
          <p:nvPr/>
        </p:nvCxnSpPr>
        <p:spPr>
          <a:xfrm flipH="1">
            <a:off x="5744584" y="4602963"/>
            <a:ext cx="141641" cy="73283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C05C530-8A53-D2A6-4A36-8FB791517D37}"/>
              </a:ext>
            </a:extLst>
          </p:cNvPr>
          <p:cNvSpPr txBox="1"/>
          <p:nvPr/>
        </p:nvSpPr>
        <p:spPr>
          <a:xfrm>
            <a:off x="4170125" y="5239954"/>
            <a:ext cx="2566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Fairly Ordered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 Bundle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8F14E-1369-A33D-3571-53F48CB04711}"/>
              </a:ext>
            </a:extLst>
          </p:cNvPr>
          <p:cNvSpPr txBox="1"/>
          <p:nvPr/>
        </p:nvSpPr>
        <p:spPr>
          <a:xfrm>
            <a:off x="9047948" y="2101277"/>
            <a:ext cx="2785379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Reward 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R*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𝜀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41648-ACEB-E2E6-8FDE-4538711100AE}"/>
              </a:ext>
            </a:extLst>
          </p:cNvPr>
          <p:cNvSpPr txBox="1"/>
          <p:nvPr/>
        </p:nvSpPr>
        <p:spPr>
          <a:xfrm>
            <a:off x="974770" y="2308071"/>
            <a:ext cx="1658169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Reward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1836368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6" grpId="0" animBg="1"/>
      <p:bldP spid="17" grpId="0"/>
      <p:bldP spid="18" grpId="0" animBg="1"/>
      <p:bldP spid="21" grpId="0"/>
      <p:bldP spid="24" grpId="0" animBg="1"/>
      <p:bldP spid="25" grpId="0" animBg="1"/>
      <p:bldP spid="27" grpId="0" animBg="1"/>
      <p:bldP spid="29" grpId="0" animBg="1"/>
      <p:bldP spid="34" grpId="0"/>
      <p:bldP spid="5" grpId="2" animBg="1"/>
      <p:bldP spid="7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47B02-9312-C7F9-286A-6ACA23CE8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8561" y="2986994"/>
            <a:ext cx="5734878" cy="8486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Which block does the validator choose?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04FF79-ECE5-1940-6F12-EBAF0831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Calibri"/>
                <a:ea typeface="Calibri"/>
                <a:cs typeface="Calibri"/>
              </a:rPr>
              <a:t>Validator’s perspective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45483A12-5331-F2A0-35A0-259F68AAD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1690688"/>
            <a:ext cx="990600" cy="981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F9464E-6AE3-AC43-5D84-65E3B9FDB563}"/>
              </a:ext>
            </a:extLst>
          </p:cNvPr>
          <p:cNvSpPr txBox="1"/>
          <p:nvPr/>
        </p:nvSpPr>
        <p:spPr>
          <a:xfrm>
            <a:off x="1082407" y="5052497"/>
            <a:ext cx="15606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Reward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E0977A-CCA0-F81C-F102-05BC5B020214}"/>
              </a:ext>
            </a:extLst>
          </p:cNvPr>
          <p:cNvSpPr txBox="1"/>
          <p:nvPr/>
        </p:nvSpPr>
        <p:spPr>
          <a:xfrm>
            <a:off x="9048270" y="5052496"/>
            <a:ext cx="27853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Block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Reward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=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𝜀</a:t>
            </a:r>
          </a:p>
        </p:txBody>
      </p:sp>
      <p:sp>
        <p:nvSpPr>
          <p:cNvPr id="15" name="Google Shape;184;p15">
            <a:extLst>
              <a:ext uri="{FF2B5EF4-FFF2-40B4-BE49-F238E27FC236}">
                <a16:creationId xmlns:a16="http://schemas.microsoft.com/office/drawing/2014/main" id="{D41DB191-2346-1F90-134D-CE0106E92B3C}"/>
              </a:ext>
            </a:extLst>
          </p:cNvPr>
          <p:cNvSpPr/>
          <p:nvPr/>
        </p:nvSpPr>
        <p:spPr>
          <a:xfrm>
            <a:off x="9416410" y="4313639"/>
            <a:ext cx="2049099" cy="62861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6" name="Google Shape;158;p15">
            <a:extLst>
              <a:ext uri="{FF2B5EF4-FFF2-40B4-BE49-F238E27FC236}">
                <a16:creationId xmlns:a16="http://schemas.microsoft.com/office/drawing/2014/main" id="{7DDCFAAB-BBCC-5652-3F05-956015A83568}"/>
              </a:ext>
            </a:extLst>
          </p:cNvPr>
          <p:cNvSpPr/>
          <p:nvPr/>
        </p:nvSpPr>
        <p:spPr>
          <a:xfrm>
            <a:off x="9416410" y="2729891"/>
            <a:ext cx="2049099" cy="1583748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7" name="Google Shape;158;p15">
            <a:extLst>
              <a:ext uri="{FF2B5EF4-FFF2-40B4-BE49-F238E27FC236}">
                <a16:creationId xmlns:a16="http://schemas.microsoft.com/office/drawing/2014/main" id="{A7BEDD70-2382-F113-D8C1-FDC7A839EEB6}"/>
              </a:ext>
            </a:extLst>
          </p:cNvPr>
          <p:cNvSpPr/>
          <p:nvPr/>
        </p:nvSpPr>
        <p:spPr>
          <a:xfrm>
            <a:off x="838200" y="3019215"/>
            <a:ext cx="2049099" cy="1583748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699226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0" name="Picture 12" descr="Blue Ripple Water In Swimming Pool ...">
            <a:extLst>
              <a:ext uri="{FF2B5EF4-FFF2-40B4-BE49-F238E27FC236}">
                <a16:creationId xmlns:a16="http://schemas.microsoft.com/office/drawing/2014/main" id="{8EB19B5F-AD1B-7AE6-777F-20F6EF5E9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857" y="1823572"/>
            <a:ext cx="2116036" cy="118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04FF79-ECE5-1940-6F12-EBAF0831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latin typeface="Calibri"/>
                <a:ea typeface="Calibri"/>
                <a:cs typeface="Calibri"/>
              </a:rPr>
              <a:t>User’s perspective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C081D83A-F0F0-D3FC-EAC6-EB444C7C7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31" y="2843778"/>
            <a:ext cx="1345174" cy="132563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Google Shape;184;p15">
            <a:extLst>
              <a:ext uri="{FF2B5EF4-FFF2-40B4-BE49-F238E27FC236}">
                <a16:creationId xmlns:a16="http://schemas.microsoft.com/office/drawing/2014/main" id="{D5D34745-D8F1-0950-5E23-079F27349629}"/>
              </a:ext>
            </a:extLst>
          </p:cNvPr>
          <p:cNvSpPr/>
          <p:nvPr/>
        </p:nvSpPr>
        <p:spPr>
          <a:xfrm>
            <a:off x="9107028" y="3907003"/>
            <a:ext cx="2049099" cy="62861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9" name="Google Shape;158;p15">
            <a:extLst>
              <a:ext uri="{FF2B5EF4-FFF2-40B4-BE49-F238E27FC236}">
                <a16:creationId xmlns:a16="http://schemas.microsoft.com/office/drawing/2014/main" id="{5A1F29BB-CA6E-6F9E-B2A5-0F28F92EFA5F}"/>
              </a:ext>
            </a:extLst>
          </p:cNvPr>
          <p:cNvSpPr/>
          <p:nvPr/>
        </p:nvSpPr>
        <p:spPr>
          <a:xfrm>
            <a:off x="9107028" y="2323255"/>
            <a:ext cx="2049099" cy="1583748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098A36-DE53-D503-C34D-93B5493AF898}"/>
              </a:ext>
            </a:extLst>
          </p:cNvPr>
          <p:cNvSpPr/>
          <p:nvPr/>
        </p:nvSpPr>
        <p:spPr>
          <a:xfrm>
            <a:off x="5104309" y="4261448"/>
            <a:ext cx="1662250" cy="97530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508A5BBA-72CB-AF8B-FFD3-526552655E23}"/>
              </a:ext>
            </a:extLst>
          </p:cNvPr>
          <p:cNvSpPr/>
          <p:nvPr/>
        </p:nvSpPr>
        <p:spPr>
          <a:xfrm rot="20358409">
            <a:off x="3043747" y="2551510"/>
            <a:ext cx="1932769" cy="2070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16AF58BF-6489-AE5D-E85A-86ABA599821B}"/>
              </a:ext>
            </a:extLst>
          </p:cNvPr>
          <p:cNvSpPr/>
          <p:nvPr/>
        </p:nvSpPr>
        <p:spPr>
          <a:xfrm rot="851844">
            <a:off x="3100359" y="4432075"/>
            <a:ext cx="1932769" cy="207085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D7D0C44C-0359-1E6D-BA3A-59215192BE66}"/>
              </a:ext>
            </a:extLst>
          </p:cNvPr>
          <p:cNvSpPr/>
          <p:nvPr/>
        </p:nvSpPr>
        <p:spPr>
          <a:xfrm rot="653762">
            <a:off x="7008061" y="2455887"/>
            <a:ext cx="1932769" cy="2070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67A3173-2CAC-6028-DE1A-A052A954C792}"/>
              </a:ext>
            </a:extLst>
          </p:cNvPr>
          <p:cNvSpPr/>
          <p:nvPr/>
        </p:nvSpPr>
        <p:spPr>
          <a:xfrm rot="20835572">
            <a:off x="6952576" y="4455360"/>
            <a:ext cx="1932769" cy="207085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1B435D6-9D39-F010-A8D1-4BA337B980A7}"/>
              </a:ext>
            </a:extLst>
          </p:cNvPr>
          <p:cNvSpPr txBox="1"/>
          <p:nvPr/>
        </p:nvSpPr>
        <p:spPr>
          <a:xfrm>
            <a:off x="3104480" y="2014038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$MEV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933257-4BA3-B976-7DE4-86793298117D}"/>
              </a:ext>
            </a:extLst>
          </p:cNvPr>
          <p:cNvSpPr txBox="1"/>
          <p:nvPr/>
        </p:nvSpPr>
        <p:spPr>
          <a:xfrm>
            <a:off x="3137670" y="4557302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$0.01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CBC45994-15B8-58FA-FCEB-B1784961A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8561" y="5888300"/>
            <a:ext cx="5734878" cy="8486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Which path does the user choose?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2F1D78-F024-93AD-B110-CA8EA64A7814}"/>
              </a:ext>
            </a:extLst>
          </p:cNvPr>
          <p:cNvSpPr txBox="1"/>
          <p:nvPr/>
        </p:nvSpPr>
        <p:spPr>
          <a:xfrm>
            <a:off x="5068857" y="1865179"/>
            <a:ext cx="17331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Mempool</a:t>
            </a:r>
          </a:p>
        </p:txBody>
      </p:sp>
    </p:spTree>
    <p:extLst>
      <p:ext uri="{BB962C8B-B14F-4D97-AF65-F5344CB8AC3E}">
        <p14:creationId xmlns:p14="http://schemas.microsoft.com/office/powerpoint/2010/main" val="19086926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B591BB-F0F1-6FCB-3BD2-36BDB449A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38"/>
          <a:stretch/>
        </p:blipFill>
        <p:spPr>
          <a:xfrm>
            <a:off x="1499457" y="1741715"/>
            <a:ext cx="9913141" cy="41019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F8D96B2-030D-80EA-A9E2-35D12E2B9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latin typeface="Calibri"/>
                <a:ea typeface="Calibri"/>
                <a:cs typeface="Calibri"/>
              </a:rPr>
              <a:t>Proposer Builder Separation (PBS)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90D815-A931-CC65-0B55-5E73C7384B20}"/>
              </a:ext>
            </a:extLst>
          </p:cNvPr>
          <p:cNvSpPr/>
          <p:nvPr/>
        </p:nvSpPr>
        <p:spPr>
          <a:xfrm>
            <a:off x="6929462" y="3337897"/>
            <a:ext cx="1613647" cy="5728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4C181B-BAD2-EE74-EEF0-885EA723F776}"/>
              </a:ext>
            </a:extLst>
          </p:cNvPr>
          <p:cNvSpPr/>
          <p:nvPr/>
        </p:nvSpPr>
        <p:spPr>
          <a:xfrm>
            <a:off x="1270660" y="3629418"/>
            <a:ext cx="771897" cy="5626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4B7320-65BA-702D-9259-2151CF25E973}"/>
              </a:ext>
            </a:extLst>
          </p:cNvPr>
          <p:cNvGrpSpPr/>
          <p:nvPr/>
        </p:nvGrpSpPr>
        <p:grpSpPr>
          <a:xfrm>
            <a:off x="4811962" y="4192067"/>
            <a:ext cx="2568075" cy="1998106"/>
            <a:chOff x="4811962" y="4192067"/>
            <a:chExt cx="2568075" cy="199810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5E4206-2FCD-C0E3-63EA-6037A9239183}"/>
                </a:ext>
              </a:extLst>
            </p:cNvPr>
            <p:cNvCxnSpPr/>
            <p:nvPr/>
          </p:nvCxnSpPr>
          <p:spPr>
            <a:xfrm>
              <a:off x="6096000" y="4192067"/>
              <a:ext cx="0" cy="1485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A7EC52-3D01-D2D1-C56D-457428D557BF}"/>
                </a:ext>
              </a:extLst>
            </p:cNvPr>
            <p:cNvSpPr txBox="1"/>
            <p:nvPr/>
          </p:nvSpPr>
          <p:spPr>
            <a:xfrm>
              <a:off x="4811962" y="5728508"/>
              <a:ext cx="25680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Trusted Auctioneer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04579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570000" y="1869630"/>
            <a:ext cx="9052000" cy="1828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3200" b="1" i="0" u="sng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PBS</a:t>
            </a:r>
            <a:endParaRPr kumimoji="0" sz="3467" b="1" i="0" u="sng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1648800" y="2568863"/>
            <a:ext cx="1576800" cy="1095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Builders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6462500" y="2365663"/>
            <a:ext cx="1576800" cy="80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Standard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Relay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029767" y="1996330"/>
            <a:ext cx="1383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PBS Blocks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60" name="Google Shape;60;p13"/>
          <p:cNvCxnSpPr>
            <a:stCxn id="55" idx="6"/>
            <a:endCxn id="56" idx="1"/>
          </p:cNvCxnSpPr>
          <p:nvPr/>
        </p:nvCxnSpPr>
        <p:spPr>
          <a:xfrm rot="10800000" flipH="1">
            <a:off x="3225600" y="2766063"/>
            <a:ext cx="3236800" cy="350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Google Shape;77;p13"/>
          <p:cNvSpPr/>
          <p:nvPr/>
        </p:nvSpPr>
        <p:spPr>
          <a:xfrm>
            <a:off x="9045267" y="2865163"/>
            <a:ext cx="1576800" cy="80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Validator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82" name="Google Shape;82;p13"/>
          <p:cNvPicPr preferRelativeResize="0"/>
          <p:nvPr/>
        </p:nvPicPr>
        <p:blipFill rotWithShape="1">
          <a:blip r:embed="rId3">
            <a:alphaModFix/>
          </a:blip>
          <a:srcRect t="13140" b="-13139"/>
          <a:stretch/>
        </p:blipFill>
        <p:spPr>
          <a:xfrm>
            <a:off x="9056100" y="2266996"/>
            <a:ext cx="547200" cy="5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/>
          <p:nvPr/>
        </p:nvSpPr>
        <p:spPr>
          <a:xfrm>
            <a:off x="9560067" y="2285896"/>
            <a:ext cx="668400" cy="438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4366367" y="2426763"/>
            <a:ext cx="668400" cy="438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80" name="Google Shape;80;p13"/>
          <p:cNvCxnSpPr/>
          <p:nvPr/>
        </p:nvCxnSpPr>
        <p:spPr>
          <a:xfrm>
            <a:off x="8039300" y="2766063"/>
            <a:ext cx="987600" cy="284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8FDB16DC-B4AB-EB1D-019C-8DA0DEB461F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PROF Key Insight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6EE624F-3CE7-8230-7D40-D3533A9E85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9E4B002-35D0-5443-DE6D-E7F097354CE0}"/>
              </a:ext>
            </a:extLst>
          </p:cNvPr>
          <p:cNvGrpSpPr/>
          <p:nvPr/>
        </p:nvGrpSpPr>
        <p:grpSpPr>
          <a:xfrm>
            <a:off x="1399779" y="3116463"/>
            <a:ext cx="9064621" cy="2517742"/>
            <a:chOff x="1399779" y="3116463"/>
            <a:chExt cx="9064621" cy="2517742"/>
          </a:xfrm>
        </p:grpSpPr>
        <p:cxnSp>
          <p:nvCxnSpPr>
            <p:cNvPr id="181" name="Google Shape;75;p13">
              <a:extLst>
                <a:ext uri="{FF2B5EF4-FFF2-40B4-BE49-F238E27FC236}">
                  <a16:creationId xmlns:a16="http://schemas.microsoft.com/office/drawing/2014/main" id="{A06CB508-972B-CB14-C8E1-641F301EB468}"/>
                </a:ext>
              </a:extLst>
            </p:cNvPr>
            <p:cNvCxnSpPr/>
            <p:nvPr/>
          </p:nvCxnSpPr>
          <p:spPr>
            <a:xfrm rot="10800000" flipH="1">
              <a:off x="5154918" y="4349763"/>
              <a:ext cx="1297600" cy="3596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146FE0DB-9486-0BE9-19A2-16D94AD48F02}"/>
                </a:ext>
              </a:extLst>
            </p:cNvPr>
            <p:cNvGrpSpPr/>
            <p:nvPr/>
          </p:nvGrpSpPr>
          <p:grpSpPr>
            <a:xfrm>
              <a:off x="1399779" y="3116463"/>
              <a:ext cx="9064621" cy="2517742"/>
              <a:chOff x="1399779" y="3116463"/>
              <a:chExt cx="9064621" cy="2517742"/>
            </a:xfrm>
          </p:grpSpPr>
          <p:pic>
            <p:nvPicPr>
              <p:cNvPr id="183" name="Google Shape;81;p13">
                <a:extLst>
                  <a:ext uri="{FF2B5EF4-FFF2-40B4-BE49-F238E27FC236}">
                    <a16:creationId xmlns:a16="http://schemas.microsoft.com/office/drawing/2014/main" id="{EF196FA2-66C2-F60F-E82B-85DAB18DF248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056100" y="3716930"/>
                <a:ext cx="547200" cy="5472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84" name="Google Shape;78;p13">
                <a:extLst>
                  <a:ext uri="{FF2B5EF4-FFF2-40B4-BE49-F238E27FC236}">
                    <a16:creationId xmlns:a16="http://schemas.microsoft.com/office/drawing/2014/main" id="{2A7A7404-B958-4F38-F00A-AA4307547BE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8039284" y="3391330"/>
                <a:ext cx="1016800" cy="5228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pic>
            <p:nvPicPr>
              <p:cNvPr id="185" name="Google Shape;83;p13">
                <a:extLst>
                  <a:ext uri="{FF2B5EF4-FFF2-40B4-BE49-F238E27FC236}">
                    <a16:creationId xmlns:a16="http://schemas.microsoft.com/office/drawing/2014/main" id="{045669C4-0E32-EBAB-7B72-110DA2978C84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248800" y="3730196"/>
                <a:ext cx="547200" cy="547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6" name="Google Shape;85;p13">
                <a:extLst>
                  <a:ext uri="{FF2B5EF4-FFF2-40B4-BE49-F238E27FC236}">
                    <a16:creationId xmlns:a16="http://schemas.microsoft.com/office/drawing/2014/main" id="{828B4E88-16FF-401A-B129-AD33B21C5C4D}"/>
                  </a:ext>
                </a:extLst>
              </p:cNvPr>
              <p:cNvSpPr/>
              <p:nvPr/>
            </p:nvSpPr>
            <p:spPr>
              <a:xfrm>
                <a:off x="6462484" y="3818529"/>
                <a:ext cx="2046400" cy="1400868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8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PROF-enhanced </a:t>
                </a:r>
                <a:endParaRPr kumimoji="0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8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Relay</a:t>
                </a:r>
                <a:endParaRPr kumimoji="0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87" name="Google Shape;86;p13">
                <a:extLst>
                  <a:ext uri="{FF2B5EF4-FFF2-40B4-BE49-F238E27FC236}">
                    <a16:creationId xmlns:a16="http://schemas.microsoft.com/office/drawing/2014/main" id="{AFAEF72C-E4E3-7B57-DAAB-B2DBF2C5FFBA}"/>
                  </a:ext>
                </a:extLst>
              </p:cNvPr>
              <p:cNvSpPr/>
              <p:nvPr/>
            </p:nvSpPr>
            <p:spPr>
              <a:xfrm>
                <a:off x="9796000" y="3716930"/>
                <a:ext cx="668400" cy="4384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188" name="Google Shape;87;p13">
                <a:extLst>
                  <a:ext uri="{FF2B5EF4-FFF2-40B4-BE49-F238E27FC236}">
                    <a16:creationId xmlns:a16="http://schemas.microsoft.com/office/drawing/2014/main" id="{4A6D4860-DB47-E54A-0DB8-A5B610DC1FDC}"/>
                  </a:ext>
                </a:extLst>
              </p:cNvPr>
              <p:cNvGrpSpPr/>
              <p:nvPr/>
            </p:nvGrpSpPr>
            <p:grpSpPr>
              <a:xfrm>
                <a:off x="9795976" y="4155301"/>
                <a:ext cx="668228" cy="306897"/>
                <a:chOff x="3662175" y="2827350"/>
                <a:chExt cx="705875" cy="280425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223" name="Google Shape;88;p13">
                  <a:extLst>
                    <a:ext uri="{FF2B5EF4-FFF2-40B4-BE49-F238E27FC236}">
                      <a16:creationId xmlns:a16="http://schemas.microsoft.com/office/drawing/2014/main" id="{5503A4D9-52AC-E626-1815-2C828D12CD7D}"/>
                    </a:ext>
                  </a:extLst>
                </p:cNvPr>
                <p:cNvSpPr/>
                <p:nvPr/>
              </p:nvSpPr>
              <p:spPr>
                <a:xfrm>
                  <a:off x="3662175" y="2827350"/>
                  <a:ext cx="700800" cy="274800"/>
                </a:xfrm>
                <a:prstGeom prst="rect">
                  <a:avLst/>
                </a:prstGeom>
                <a:grp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ctr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  <p:cxnSp>
              <p:nvCxnSpPr>
                <p:cNvPr id="224" name="Google Shape;89;p13">
                  <a:extLst>
                    <a:ext uri="{FF2B5EF4-FFF2-40B4-BE49-F238E27FC236}">
                      <a16:creationId xmlns:a16="http://schemas.microsoft.com/office/drawing/2014/main" id="{F8355EB7-CCAC-B8A1-66D1-B1ED55A9473B}"/>
                    </a:ext>
                  </a:extLst>
                </p:cNvPr>
                <p:cNvCxnSpPr/>
                <p:nvPr/>
              </p:nvCxnSpPr>
              <p:spPr>
                <a:xfrm>
                  <a:off x="3662175" y="2916750"/>
                  <a:ext cx="192000" cy="1854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5" name="Google Shape;90;p13">
                  <a:extLst>
                    <a:ext uri="{FF2B5EF4-FFF2-40B4-BE49-F238E27FC236}">
                      <a16:creationId xmlns:a16="http://schemas.microsoft.com/office/drawing/2014/main" id="{2740CE30-A599-19F3-BBA2-6C8985CA7570}"/>
                    </a:ext>
                  </a:extLst>
                </p:cNvPr>
                <p:cNvCxnSpPr/>
                <p:nvPr/>
              </p:nvCxnSpPr>
              <p:spPr>
                <a:xfrm>
                  <a:off x="3662175" y="2827350"/>
                  <a:ext cx="283500" cy="2700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6" name="Google Shape;91;p13">
                  <a:extLst>
                    <a:ext uri="{FF2B5EF4-FFF2-40B4-BE49-F238E27FC236}">
                      <a16:creationId xmlns:a16="http://schemas.microsoft.com/office/drawing/2014/main" id="{B098B3FF-4ED5-0E60-CE78-90E2D8ABD932}"/>
                    </a:ext>
                  </a:extLst>
                </p:cNvPr>
                <p:cNvCxnSpPr/>
                <p:nvPr/>
              </p:nvCxnSpPr>
              <p:spPr>
                <a:xfrm>
                  <a:off x="3758075" y="2829750"/>
                  <a:ext cx="283500" cy="2700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7" name="Google Shape;92;p13">
                  <a:extLst>
                    <a:ext uri="{FF2B5EF4-FFF2-40B4-BE49-F238E27FC236}">
                      <a16:creationId xmlns:a16="http://schemas.microsoft.com/office/drawing/2014/main" id="{9696BCB3-A0D6-C315-02BB-06E2F9765990}"/>
                    </a:ext>
                  </a:extLst>
                </p:cNvPr>
                <p:cNvCxnSpPr/>
                <p:nvPr/>
              </p:nvCxnSpPr>
              <p:spPr>
                <a:xfrm>
                  <a:off x="3854175" y="2827350"/>
                  <a:ext cx="283500" cy="2700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8" name="Google Shape;93;p13">
                  <a:extLst>
                    <a:ext uri="{FF2B5EF4-FFF2-40B4-BE49-F238E27FC236}">
                      <a16:creationId xmlns:a16="http://schemas.microsoft.com/office/drawing/2014/main" id="{9C9039FA-D341-66B6-9934-698C0B537F4E}"/>
                    </a:ext>
                  </a:extLst>
                </p:cNvPr>
                <p:cNvCxnSpPr/>
                <p:nvPr/>
              </p:nvCxnSpPr>
              <p:spPr>
                <a:xfrm>
                  <a:off x="3945675" y="2827350"/>
                  <a:ext cx="283500" cy="2700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9" name="Google Shape;94;p13">
                  <a:extLst>
                    <a:ext uri="{FF2B5EF4-FFF2-40B4-BE49-F238E27FC236}">
                      <a16:creationId xmlns:a16="http://schemas.microsoft.com/office/drawing/2014/main" id="{5B1A1B67-52AD-C9D1-86D3-72A095E027FB}"/>
                    </a:ext>
                  </a:extLst>
                </p:cNvPr>
                <p:cNvCxnSpPr/>
                <p:nvPr/>
              </p:nvCxnSpPr>
              <p:spPr>
                <a:xfrm>
                  <a:off x="4041575" y="2827350"/>
                  <a:ext cx="283500" cy="2700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0" name="Google Shape;95;p13">
                  <a:extLst>
                    <a:ext uri="{FF2B5EF4-FFF2-40B4-BE49-F238E27FC236}">
                      <a16:creationId xmlns:a16="http://schemas.microsoft.com/office/drawing/2014/main" id="{F9DC19D8-F7C1-D4CB-9C52-DB51ACD3779A}"/>
                    </a:ext>
                  </a:extLst>
                </p:cNvPr>
                <p:cNvCxnSpPr/>
                <p:nvPr/>
              </p:nvCxnSpPr>
              <p:spPr>
                <a:xfrm>
                  <a:off x="4137675" y="2827350"/>
                  <a:ext cx="219600" cy="2103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1" name="Google Shape;96;p13">
                  <a:extLst>
                    <a:ext uri="{FF2B5EF4-FFF2-40B4-BE49-F238E27FC236}">
                      <a16:creationId xmlns:a16="http://schemas.microsoft.com/office/drawing/2014/main" id="{594C0666-F41B-FE76-D5F8-47204A1D0FFA}"/>
                    </a:ext>
                  </a:extLst>
                </p:cNvPr>
                <p:cNvCxnSpPr/>
                <p:nvPr/>
              </p:nvCxnSpPr>
              <p:spPr>
                <a:xfrm>
                  <a:off x="4239950" y="2827350"/>
                  <a:ext cx="128100" cy="1281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2" name="Google Shape;97;p13">
                  <a:extLst>
                    <a:ext uri="{FF2B5EF4-FFF2-40B4-BE49-F238E27FC236}">
                      <a16:creationId xmlns:a16="http://schemas.microsoft.com/office/drawing/2014/main" id="{2B803B3A-A815-0D5D-AAFE-B63896D579BC}"/>
                    </a:ext>
                  </a:extLst>
                </p:cNvPr>
                <p:cNvCxnSpPr/>
                <p:nvPr/>
              </p:nvCxnSpPr>
              <p:spPr>
                <a:xfrm>
                  <a:off x="4320675" y="2827350"/>
                  <a:ext cx="45600" cy="456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3" name="Google Shape;98;p13">
                  <a:extLst>
                    <a:ext uri="{FF2B5EF4-FFF2-40B4-BE49-F238E27FC236}">
                      <a16:creationId xmlns:a16="http://schemas.microsoft.com/office/drawing/2014/main" id="{88C2E1A2-9727-8CC0-5A69-50E13F16B68E}"/>
                    </a:ext>
                  </a:extLst>
                </p:cNvPr>
                <p:cNvCxnSpPr/>
                <p:nvPr/>
              </p:nvCxnSpPr>
              <p:spPr>
                <a:xfrm>
                  <a:off x="3662175" y="3007275"/>
                  <a:ext cx="100500" cy="1005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4" name="Google Shape;99;p13">
                  <a:extLst>
                    <a:ext uri="{FF2B5EF4-FFF2-40B4-BE49-F238E27FC236}">
                      <a16:creationId xmlns:a16="http://schemas.microsoft.com/office/drawing/2014/main" id="{79BB928B-FDE5-CBB8-BEFC-FC0CD45EAA31}"/>
                    </a:ext>
                  </a:extLst>
                </p:cNvPr>
                <p:cNvCxnSpPr/>
                <p:nvPr/>
              </p:nvCxnSpPr>
              <p:spPr>
                <a:xfrm>
                  <a:off x="3662175" y="3097350"/>
                  <a:ext cx="9000" cy="90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89" name="Google Shape;57;p13">
                <a:extLst>
                  <a:ext uri="{FF2B5EF4-FFF2-40B4-BE49-F238E27FC236}">
                    <a16:creationId xmlns:a16="http://schemas.microsoft.com/office/drawing/2014/main" id="{A054749F-5EF9-3BC1-2D19-8D61376FCEF9}"/>
                  </a:ext>
                </a:extLst>
              </p:cNvPr>
              <p:cNvSpPr/>
              <p:nvPr/>
            </p:nvSpPr>
            <p:spPr>
              <a:xfrm>
                <a:off x="1399779" y="4234596"/>
                <a:ext cx="1424200" cy="984800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Tx/>
                  <a:buNone/>
                  <a:tabLst/>
                  <a:defRPr/>
                </a:pPr>
                <a:r>
                  <a:rPr kumimoji="0" lang="en" sz="18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EEEEEE"/>
                    </a:highlight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Protected</a:t>
                </a:r>
                <a:endParaRPr kumimoji="0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EEEEEE"/>
                  </a:highlight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Tx/>
                  <a:buNone/>
                  <a:tabLst/>
                  <a:defRPr/>
                </a:pPr>
                <a:r>
                  <a:rPr kumimoji="0" lang="en" sz="18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EEEEEE"/>
                    </a:highlight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Order</a:t>
                </a:r>
                <a:endParaRPr kumimoji="0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EEEEEE"/>
                  </a:highlight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Tx/>
                  <a:buNone/>
                  <a:tabLst/>
                  <a:defRPr/>
                </a:pPr>
                <a:r>
                  <a:rPr kumimoji="0" lang="en" sz="18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highlight>
                      <a:srgbClr val="EEEEEE"/>
                    </a:highlight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Flow</a:t>
                </a:r>
                <a:endParaRPr kumimoji="0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EEEEEE"/>
                  </a:highlight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90" name="Google Shape;58;p13">
                <a:extLst>
                  <a:ext uri="{FF2B5EF4-FFF2-40B4-BE49-F238E27FC236}">
                    <a16:creationId xmlns:a16="http://schemas.microsoft.com/office/drawing/2014/main" id="{96D66565-1517-6C65-F25D-CA7BA0750A11}"/>
                  </a:ext>
                </a:extLst>
              </p:cNvPr>
              <p:cNvSpPr/>
              <p:nvPr/>
            </p:nvSpPr>
            <p:spPr>
              <a:xfrm>
                <a:off x="3578118" y="4216963"/>
                <a:ext cx="1576800" cy="984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8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PROF</a:t>
                </a:r>
                <a:endParaRPr kumimoji="0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8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Sequencer</a:t>
                </a:r>
                <a:endParaRPr kumimoji="0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cxnSp>
            <p:nvCxnSpPr>
              <p:cNvPr id="191" name="Google Shape;61;p13">
                <a:extLst>
                  <a:ext uri="{FF2B5EF4-FFF2-40B4-BE49-F238E27FC236}">
                    <a16:creationId xmlns:a16="http://schemas.microsoft.com/office/drawing/2014/main" id="{E262D3E8-8CFC-2643-B4CB-0F3E68F8DC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25600" y="3116463"/>
                <a:ext cx="3208800" cy="8556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192" name="Google Shape;62;p13">
                <a:extLst>
                  <a:ext uri="{FF2B5EF4-FFF2-40B4-BE49-F238E27FC236}">
                    <a16:creationId xmlns:a16="http://schemas.microsoft.com/office/drawing/2014/main" id="{5935538E-5BD5-697F-5614-0611ACE6CECD}"/>
                  </a:ext>
                </a:extLst>
              </p:cNvPr>
              <p:cNvGrpSpPr/>
              <p:nvPr/>
            </p:nvGrpSpPr>
            <p:grpSpPr>
              <a:xfrm>
                <a:off x="5576800" y="4665325"/>
                <a:ext cx="668228" cy="306897"/>
                <a:chOff x="3662175" y="2827350"/>
                <a:chExt cx="705875" cy="280425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211" name="Google Shape;63;p13">
                  <a:extLst>
                    <a:ext uri="{FF2B5EF4-FFF2-40B4-BE49-F238E27FC236}">
                      <a16:creationId xmlns:a16="http://schemas.microsoft.com/office/drawing/2014/main" id="{5ECBC840-3061-2C07-3DD4-ACF98D8B8776}"/>
                    </a:ext>
                  </a:extLst>
                </p:cNvPr>
                <p:cNvSpPr/>
                <p:nvPr/>
              </p:nvSpPr>
              <p:spPr>
                <a:xfrm>
                  <a:off x="3662175" y="2827350"/>
                  <a:ext cx="700800" cy="274800"/>
                </a:xfrm>
                <a:prstGeom prst="rect">
                  <a:avLst/>
                </a:prstGeom>
                <a:grp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ctr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  <p:cxnSp>
              <p:nvCxnSpPr>
                <p:cNvPr id="212" name="Google Shape;64;p13">
                  <a:extLst>
                    <a:ext uri="{FF2B5EF4-FFF2-40B4-BE49-F238E27FC236}">
                      <a16:creationId xmlns:a16="http://schemas.microsoft.com/office/drawing/2014/main" id="{51A73E25-0F3A-7A34-AF1D-78C378D5B8E4}"/>
                    </a:ext>
                  </a:extLst>
                </p:cNvPr>
                <p:cNvCxnSpPr/>
                <p:nvPr/>
              </p:nvCxnSpPr>
              <p:spPr>
                <a:xfrm>
                  <a:off x="3662175" y="2916750"/>
                  <a:ext cx="192000" cy="1854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3" name="Google Shape;65;p13">
                  <a:extLst>
                    <a:ext uri="{FF2B5EF4-FFF2-40B4-BE49-F238E27FC236}">
                      <a16:creationId xmlns:a16="http://schemas.microsoft.com/office/drawing/2014/main" id="{84F1885A-655C-4449-B0C3-D1097EE06840}"/>
                    </a:ext>
                  </a:extLst>
                </p:cNvPr>
                <p:cNvCxnSpPr/>
                <p:nvPr/>
              </p:nvCxnSpPr>
              <p:spPr>
                <a:xfrm>
                  <a:off x="3662175" y="2827350"/>
                  <a:ext cx="283500" cy="2700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4" name="Google Shape;66;p13">
                  <a:extLst>
                    <a:ext uri="{FF2B5EF4-FFF2-40B4-BE49-F238E27FC236}">
                      <a16:creationId xmlns:a16="http://schemas.microsoft.com/office/drawing/2014/main" id="{EB1F5F26-B406-4C31-D40D-49B12C23AB36}"/>
                    </a:ext>
                  </a:extLst>
                </p:cNvPr>
                <p:cNvCxnSpPr/>
                <p:nvPr/>
              </p:nvCxnSpPr>
              <p:spPr>
                <a:xfrm>
                  <a:off x="3758075" y="2829750"/>
                  <a:ext cx="283500" cy="2700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5" name="Google Shape;67;p13">
                  <a:extLst>
                    <a:ext uri="{FF2B5EF4-FFF2-40B4-BE49-F238E27FC236}">
                      <a16:creationId xmlns:a16="http://schemas.microsoft.com/office/drawing/2014/main" id="{2240CA6B-A725-8957-3098-32FB12E235DE}"/>
                    </a:ext>
                  </a:extLst>
                </p:cNvPr>
                <p:cNvCxnSpPr/>
                <p:nvPr/>
              </p:nvCxnSpPr>
              <p:spPr>
                <a:xfrm>
                  <a:off x="3854175" y="2827350"/>
                  <a:ext cx="283500" cy="2700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6" name="Google Shape;68;p13">
                  <a:extLst>
                    <a:ext uri="{FF2B5EF4-FFF2-40B4-BE49-F238E27FC236}">
                      <a16:creationId xmlns:a16="http://schemas.microsoft.com/office/drawing/2014/main" id="{F723F30E-0C94-B937-4D41-C0A53F883F56}"/>
                    </a:ext>
                  </a:extLst>
                </p:cNvPr>
                <p:cNvCxnSpPr/>
                <p:nvPr/>
              </p:nvCxnSpPr>
              <p:spPr>
                <a:xfrm>
                  <a:off x="3945675" y="2827350"/>
                  <a:ext cx="283500" cy="2700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7" name="Google Shape;69;p13">
                  <a:extLst>
                    <a:ext uri="{FF2B5EF4-FFF2-40B4-BE49-F238E27FC236}">
                      <a16:creationId xmlns:a16="http://schemas.microsoft.com/office/drawing/2014/main" id="{5D3CCFBF-7593-FE85-4218-54F813F1CA6E}"/>
                    </a:ext>
                  </a:extLst>
                </p:cNvPr>
                <p:cNvCxnSpPr/>
                <p:nvPr/>
              </p:nvCxnSpPr>
              <p:spPr>
                <a:xfrm>
                  <a:off x="4041575" y="2827350"/>
                  <a:ext cx="283500" cy="2700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8" name="Google Shape;70;p13">
                  <a:extLst>
                    <a:ext uri="{FF2B5EF4-FFF2-40B4-BE49-F238E27FC236}">
                      <a16:creationId xmlns:a16="http://schemas.microsoft.com/office/drawing/2014/main" id="{902E809B-2EDC-DC6E-AFF3-44BA7A08EF46}"/>
                    </a:ext>
                  </a:extLst>
                </p:cNvPr>
                <p:cNvCxnSpPr/>
                <p:nvPr/>
              </p:nvCxnSpPr>
              <p:spPr>
                <a:xfrm>
                  <a:off x="4137675" y="2827350"/>
                  <a:ext cx="219600" cy="2103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9" name="Google Shape;71;p13">
                  <a:extLst>
                    <a:ext uri="{FF2B5EF4-FFF2-40B4-BE49-F238E27FC236}">
                      <a16:creationId xmlns:a16="http://schemas.microsoft.com/office/drawing/2014/main" id="{67565E78-BA45-2835-A627-E7E28C89CA4D}"/>
                    </a:ext>
                  </a:extLst>
                </p:cNvPr>
                <p:cNvCxnSpPr/>
                <p:nvPr/>
              </p:nvCxnSpPr>
              <p:spPr>
                <a:xfrm>
                  <a:off x="4239950" y="2827350"/>
                  <a:ext cx="128100" cy="1281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0" name="Google Shape;72;p13">
                  <a:extLst>
                    <a:ext uri="{FF2B5EF4-FFF2-40B4-BE49-F238E27FC236}">
                      <a16:creationId xmlns:a16="http://schemas.microsoft.com/office/drawing/2014/main" id="{64FE6BA9-783C-4569-BC4E-C05E27C974D3}"/>
                    </a:ext>
                  </a:extLst>
                </p:cNvPr>
                <p:cNvCxnSpPr/>
                <p:nvPr/>
              </p:nvCxnSpPr>
              <p:spPr>
                <a:xfrm>
                  <a:off x="4320675" y="2827350"/>
                  <a:ext cx="45600" cy="456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1" name="Google Shape;73;p13">
                  <a:extLst>
                    <a:ext uri="{FF2B5EF4-FFF2-40B4-BE49-F238E27FC236}">
                      <a16:creationId xmlns:a16="http://schemas.microsoft.com/office/drawing/2014/main" id="{7C12ED97-5437-FDA8-E3EC-319A1B0FAB1E}"/>
                    </a:ext>
                  </a:extLst>
                </p:cNvPr>
                <p:cNvCxnSpPr/>
                <p:nvPr/>
              </p:nvCxnSpPr>
              <p:spPr>
                <a:xfrm>
                  <a:off x="3662175" y="3007275"/>
                  <a:ext cx="100500" cy="1005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2" name="Google Shape;74;p13">
                  <a:extLst>
                    <a:ext uri="{FF2B5EF4-FFF2-40B4-BE49-F238E27FC236}">
                      <a16:creationId xmlns:a16="http://schemas.microsoft.com/office/drawing/2014/main" id="{C58D96E0-A1EC-F2CD-345D-5201256B3E10}"/>
                    </a:ext>
                  </a:extLst>
                </p:cNvPr>
                <p:cNvCxnSpPr/>
                <p:nvPr/>
              </p:nvCxnSpPr>
              <p:spPr>
                <a:xfrm>
                  <a:off x="3662175" y="3097350"/>
                  <a:ext cx="9000" cy="90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93" name="Google Shape;76;p13">
                <a:extLst>
                  <a:ext uri="{FF2B5EF4-FFF2-40B4-BE49-F238E27FC236}">
                    <a16:creationId xmlns:a16="http://schemas.microsoft.com/office/drawing/2014/main" id="{FEF39130-0574-69BF-01FD-879E964E91CF}"/>
                  </a:ext>
                </a:extLst>
              </p:cNvPr>
              <p:cNvCxnSpPr>
                <a:cxnSpLocks/>
                <a:endCxn id="190" idx="1"/>
              </p:cNvCxnSpPr>
              <p:nvPr/>
            </p:nvCxnSpPr>
            <p:spPr>
              <a:xfrm flipV="1">
                <a:off x="2831087" y="4709363"/>
                <a:ext cx="747031" cy="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94" name="Google Shape;84;p13">
                <a:extLst>
                  <a:ext uri="{FF2B5EF4-FFF2-40B4-BE49-F238E27FC236}">
                    <a16:creationId xmlns:a16="http://schemas.microsoft.com/office/drawing/2014/main" id="{31CF1896-71B9-FB7F-180E-CBC0D52B61B7}"/>
                  </a:ext>
                </a:extLst>
              </p:cNvPr>
              <p:cNvSpPr txBox="1"/>
              <p:nvPr/>
            </p:nvSpPr>
            <p:spPr>
              <a:xfrm>
                <a:off x="4879600" y="4895582"/>
                <a:ext cx="2046400" cy="7386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PROF</a:t>
                </a:r>
              </a:p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 Bundle</a:t>
                </a: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95" name="Google Shape;101;p13">
                <a:extLst>
                  <a:ext uri="{FF2B5EF4-FFF2-40B4-BE49-F238E27FC236}">
                    <a16:creationId xmlns:a16="http://schemas.microsoft.com/office/drawing/2014/main" id="{E576DF8F-DD1F-237F-63B1-1956F074EC5A}"/>
                  </a:ext>
                </a:extLst>
              </p:cNvPr>
              <p:cNvSpPr/>
              <p:nvPr/>
            </p:nvSpPr>
            <p:spPr>
              <a:xfrm>
                <a:off x="3799167" y="3475730"/>
                <a:ext cx="668400" cy="4384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96" name="Google Shape;101;p13">
                <a:extLst>
                  <a:ext uri="{FF2B5EF4-FFF2-40B4-BE49-F238E27FC236}">
                    <a16:creationId xmlns:a16="http://schemas.microsoft.com/office/drawing/2014/main" id="{0574FE62-BC91-25B7-3934-7CF0D9CBC8B6}"/>
                  </a:ext>
                </a:extLst>
              </p:cNvPr>
              <p:cNvSpPr/>
              <p:nvPr/>
            </p:nvSpPr>
            <p:spPr>
              <a:xfrm>
                <a:off x="6634278" y="4709364"/>
                <a:ext cx="668400" cy="4384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197" name="Google Shape;62;p13">
                <a:extLst>
                  <a:ext uri="{FF2B5EF4-FFF2-40B4-BE49-F238E27FC236}">
                    <a16:creationId xmlns:a16="http://schemas.microsoft.com/office/drawing/2014/main" id="{2F2A927A-AB3F-4961-124B-1AA5190FFAC2}"/>
                  </a:ext>
                </a:extLst>
              </p:cNvPr>
              <p:cNvGrpSpPr/>
              <p:nvPr/>
            </p:nvGrpSpPr>
            <p:grpSpPr>
              <a:xfrm>
                <a:off x="7640042" y="4756907"/>
                <a:ext cx="668228" cy="306897"/>
                <a:chOff x="3662175" y="2827350"/>
                <a:chExt cx="705875" cy="280425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99" name="Google Shape;63;p13">
                  <a:extLst>
                    <a:ext uri="{FF2B5EF4-FFF2-40B4-BE49-F238E27FC236}">
                      <a16:creationId xmlns:a16="http://schemas.microsoft.com/office/drawing/2014/main" id="{1C29C9F7-0C2D-A095-B4FB-725F1EACD7E7}"/>
                    </a:ext>
                  </a:extLst>
                </p:cNvPr>
                <p:cNvSpPr/>
                <p:nvPr/>
              </p:nvSpPr>
              <p:spPr>
                <a:xfrm>
                  <a:off x="3662175" y="2827350"/>
                  <a:ext cx="700800" cy="274800"/>
                </a:xfrm>
                <a:prstGeom prst="rect">
                  <a:avLst/>
                </a:prstGeom>
                <a:grp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ctr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  <p:cxnSp>
              <p:nvCxnSpPr>
                <p:cNvPr id="200" name="Google Shape;64;p13">
                  <a:extLst>
                    <a:ext uri="{FF2B5EF4-FFF2-40B4-BE49-F238E27FC236}">
                      <a16:creationId xmlns:a16="http://schemas.microsoft.com/office/drawing/2014/main" id="{C8B8FEA3-7127-5327-5D10-582D8060AEE4}"/>
                    </a:ext>
                  </a:extLst>
                </p:cNvPr>
                <p:cNvCxnSpPr/>
                <p:nvPr/>
              </p:nvCxnSpPr>
              <p:spPr>
                <a:xfrm>
                  <a:off x="3662175" y="2916750"/>
                  <a:ext cx="192000" cy="1854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" name="Google Shape;65;p13">
                  <a:extLst>
                    <a:ext uri="{FF2B5EF4-FFF2-40B4-BE49-F238E27FC236}">
                      <a16:creationId xmlns:a16="http://schemas.microsoft.com/office/drawing/2014/main" id="{0EEC03D3-92B1-125B-565E-C37296C7D4D4}"/>
                    </a:ext>
                  </a:extLst>
                </p:cNvPr>
                <p:cNvCxnSpPr/>
                <p:nvPr/>
              </p:nvCxnSpPr>
              <p:spPr>
                <a:xfrm>
                  <a:off x="3662175" y="2827350"/>
                  <a:ext cx="283500" cy="2700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" name="Google Shape;66;p13">
                  <a:extLst>
                    <a:ext uri="{FF2B5EF4-FFF2-40B4-BE49-F238E27FC236}">
                      <a16:creationId xmlns:a16="http://schemas.microsoft.com/office/drawing/2014/main" id="{A370F55A-692C-E3EA-55AE-6B5CC9527B94}"/>
                    </a:ext>
                  </a:extLst>
                </p:cNvPr>
                <p:cNvCxnSpPr/>
                <p:nvPr/>
              </p:nvCxnSpPr>
              <p:spPr>
                <a:xfrm>
                  <a:off x="3758075" y="2829750"/>
                  <a:ext cx="283500" cy="2700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" name="Google Shape;67;p13">
                  <a:extLst>
                    <a:ext uri="{FF2B5EF4-FFF2-40B4-BE49-F238E27FC236}">
                      <a16:creationId xmlns:a16="http://schemas.microsoft.com/office/drawing/2014/main" id="{CC22C5A4-F69F-6764-0D8B-B04C872536B8}"/>
                    </a:ext>
                  </a:extLst>
                </p:cNvPr>
                <p:cNvCxnSpPr/>
                <p:nvPr/>
              </p:nvCxnSpPr>
              <p:spPr>
                <a:xfrm>
                  <a:off x="3854175" y="2827350"/>
                  <a:ext cx="283500" cy="2700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4" name="Google Shape;68;p13">
                  <a:extLst>
                    <a:ext uri="{FF2B5EF4-FFF2-40B4-BE49-F238E27FC236}">
                      <a16:creationId xmlns:a16="http://schemas.microsoft.com/office/drawing/2014/main" id="{DF8AEE60-C416-520B-FC9F-31211B6D46B6}"/>
                    </a:ext>
                  </a:extLst>
                </p:cNvPr>
                <p:cNvCxnSpPr/>
                <p:nvPr/>
              </p:nvCxnSpPr>
              <p:spPr>
                <a:xfrm>
                  <a:off x="3945675" y="2827350"/>
                  <a:ext cx="283500" cy="2700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" name="Google Shape;69;p13">
                  <a:extLst>
                    <a:ext uri="{FF2B5EF4-FFF2-40B4-BE49-F238E27FC236}">
                      <a16:creationId xmlns:a16="http://schemas.microsoft.com/office/drawing/2014/main" id="{8DACA693-704E-7113-7A9C-01E0B8BBC4E5}"/>
                    </a:ext>
                  </a:extLst>
                </p:cNvPr>
                <p:cNvCxnSpPr/>
                <p:nvPr/>
              </p:nvCxnSpPr>
              <p:spPr>
                <a:xfrm>
                  <a:off x="4041575" y="2827350"/>
                  <a:ext cx="283500" cy="2700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" name="Google Shape;70;p13">
                  <a:extLst>
                    <a:ext uri="{FF2B5EF4-FFF2-40B4-BE49-F238E27FC236}">
                      <a16:creationId xmlns:a16="http://schemas.microsoft.com/office/drawing/2014/main" id="{6FBD4404-4890-864B-4B83-C5DCBF78966F}"/>
                    </a:ext>
                  </a:extLst>
                </p:cNvPr>
                <p:cNvCxnSpPr/>
                <p:nvPr/>
              </p:nvCxnSpPr>
              <p:spPr>
                <a:xfrm>
                  <a:off x="4137675" y="2827350"/>
                  <a:ext cx="219600" cy="2103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" name="Google Shape;71;p13">
                  <a:extLst>
                    <a:ext uri="{FF2B5EF4-FFF2-40B4-BE49-F238E27FC236}">
                      <a16:creationId xmlns:a16="http://schemas.microsoft.com/office/drawing/2014/main" id="{BEC40EA6-7ECA-7509-F644-6889746E2345}"/>
                    </a:ext>
                  </a:extLst>
                </p:cNvPr>
                <p:cNvCxnSpPr/>
                <p:nvPr/>
              </p:nvCxnSpPr>
              <p:spPr>
                <a:xfrm>
                  <a:off x="4239950" y="2827350"/>
                  <a:ext cx="128100" cy="1281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8" name="Google Shape;72;p13">
                  <a:extLst>
                    <a:ext uri="{FF2B5EF4-FFF2-40B4-BE49-F238E27FC236}">
                      <a16:creationId xmlns:a16="http://schemas.microsoft.com/office/drawing/2014/main" id="{DFDA1300-E93E-ABAF-25E2-23259C749F60}"/>
                    </a:ext>
                  </a:extLst>
                </p:cNvPr>
                <p:cNvCxnSpPr/>
                <p:nvPr/>
              </p:nvCxnSpPr>
              <p:spPr>
                <a:xfrm>
                  <a:off x="4320675" y="2827350"/>
                  <a:ext cx="45600" cy="456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9" name="Google Shape;73;p13">
                  <a:extLst>
                    <a:ext uri="{FF2B5EF4-FFF2-40B4-BE49-F238E27FC236}">
                      <a16:creationId xmlns:a16="http://schemas.microsoft.com/office/drawing/2014/main" id="{1968E016-F164-113B-33C1-273AD6225A26}"/>
                    </a:ext>
                  </a:extLst>
                </p:cNvPr>
                <p:cNvCxnSpPr/>
                <p:nvPr/>
              </p:nvCxnSpPr>
              <p:spPr>
                <a:xfrm>
                  <a:off x="3662175" y="3007275"/>
                  <a:ext cx="100500" cy="1005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0" name="Google Shape;74;p13">
                  <a:extLst>
                    <a:ext uri="{FF2B5EF4-FFF2-40B4-BE49-F238E27FC236}">
                      <a16:creationId xmlns:a16="http://schemas.microsoft.com/office/drawing/2014/main" id="{4C760868-FECD-186E-DA86-E3A857CCEE40}"/>
                    </a:ext>
                  </a:extLst>
                </p:cNvPr>
                <p:cNvCxnSpPr/>
                <p:nvPr/>
              </p:nvCxnSpPr>
              <p:spPr>
                <a:xfrm>
                  <a:off x="3662175" y="3097350"/>
                  <a:ext cx="9000" cy="9000"/>
                </a:xfrm>
                <a:prstGeom prst="straightConnector1">
                  <a:avLst/>
                </a:prstGeom>
                <a:grp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70F615BC-8810-1CC3-934F-F7750F8C0721}"/>
                  </a:ext>
                </a:extLst>
              </p:cNvPr>
              <p:cNvSpPr txBox="1"/>
              <p:nvPr/>
            </p:nvSpPr>
            <p:spPr>
              <a:xfrm>
                <a:off x="7249440" y="4670577"/>
                <a:ext cx="3642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+</a:t>
                </a:r>
              </a:p>
            </p:txBody>
          </p:sp>
        </p:grpSp>
      </p:grpSp>
      <p:sp>
        <p:nvSpPr>
          <p:cNvPr id="235" name="Oval Callout 234">
            <a:extLst>
              <a:ext uri="{FF2B5EF4-FFF2-40B4-BE49-F238E27FC236}">
                <a16:creationId xmlns:a16="http://schemas.microsoft.com/office/drawing/2014/main" id="{2308C078-12FF-7097-D76E-89FE7C34FA9E}"/>
              </a:ext>
            </a:extLst>
          </p:cNvPr>
          <p:cNvSpPr/>
          <p:nvPr/>
        </p:nvSpPr>
        <p:spPr>
          <a:xfrm>
            <a:off x="10568026" y="3766721"/>
            <a:ext cx="1576800" cy="1452675"/>
          </a:xfrm>
          <a:custGeom>
            <a:avLst/>
            <a:gdLst>
              <a:gd name="connsiteX0" fmla="*/ -356767 w 1576800"/>
              <a:gd name="connsiteY0" fmla="*/ 497977 h 1452675"/>
              <a:gd name="connsiteX1" fmla="*/ 63826 w 1576800"/>
              <a:gd name="connsiteY1" fmla="*/ 440047 h 1452675"/>
              <a:gd name="connsiteX2" fmla="*/ 995333 w 1576800"/>
              <a:gd name="connsiteY2" fmla="*/ 25465 h 1452675"/>
              <a:gd name="connsiteX3" fmla="*/ 1558763 w 1576800"/>
              <a:gd name="connsiteY3" fmla="*/ 880814 h 1452675"/>
              <a:gd name="connsiteX4" fmla="*/ 709529 w 1576800"/>
              <a:gd name="connsiteY4" fmla="*/ 1449032 h 1452675"/>
              <a:gd name="connsiteX5" fmla="*/ 177 w 1576800"/>
              <a:gd name="connsiteY5" fmla="*/ 710957 h 1452675"/>
              <a:gd name="connsiteX6" fmla="*/ -356767 w 1576800"/>
              <a:gd name="connsiteY6" fmla="*/ 497977 h 145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6800" h="1452675" fill="none" extrusionOk="0">
                <a:moveTo>
                  <a:pt x="-356767" y="497977"/>
                </a:moveTo>
                <a:cubicBezTo>
                  <a:pt x="-208621" y="460421"/>
                  <a:pt x="-91313" y="441613"/>
                  <a:pt x="63826" y="440047"/>
                </a:cubicBezTo>
                <a:cubicBezTo>
                  <a:pt x="231777" y="197422"/>
                  <a:pt x="541938" y="-73818"/>
                  <a:pt x="995333" y="25465"/>
                </a:cubicBezTo>
                <a:cubicBezTo>
                  <a:pt x="1430266" y="44881"/>
                  <a:pt x="1676409" y="591140"/>
                  <a:pt x="1558763" y="880814"/>
                </a:cubicBezTo>
                <a:cubicBezTo>
                  <a:pt x="1518551" y="1197044"/>
                  <a:pt x="1144450" y="1462593"/>
                  <a:pt x="709529" y="1449032"/>
                </a:cubicBezTo>
                <a:cubicBezTo>
                  <a:pt x="245417" y="1397081"/>
                  <a:pt x="7053" y="1070433"/>
                  <a:pt x="177" y="710957"/>
                </a:cubicBezTo>
                <a:cubicBezTo>
                  <a:pt x="-110642" y="623040"/>
                  <a:pt x="-223543" y="596577"/>
                  <a:pt x="-356767" y="497977"/>
                </a:cubicBezTo>
                <a:close/>
              </a:path>
              <a:path w="1576800" h="1452675" stroke="0" extrusionOk="0">
                <a:moveTo>
                  <a:pt x="-356767" y="497977"/>
                </a:moveTo>
                <a:cubicBezTo>
                  <a:pt x="-240928" y="489686"/>
                  <a:pt x="-39132" y="451903"/>
                  <a:pt x="63826" y="440047"/>
                </a:cubicBezTo>
                <a:cubicBezTo>
                  <a:pt x="309846" y="125280"/>
                  <a:pt x="611094" y="-90909"/>
                  <a:pt x="995333" y="25465"/>
                </a:cubicBezTo>
                <a:cubicBezTo>
                  <a:pt x="1348771" y="87736"/>
                  <a:pt x="1643885" y="511485"/>
                  <a:pt x="1558763" y="880814"/>
                </a:cubicBezTo>
                <a:cubicBezTo>
                  <a:pt x="1474075" y="1282961"/>
                  <a:pt x="1105472" y="1477151"/>
                  <a:pt x="709529" y="1449032"/>
                </a:cubicBezTo>
                <a:cubicBezTo>
                  <a:pt x="323727" y="1324469"/>
                  <a:pt x="-17624" y="1083818"/>
                  <a:pt x="177" y="710957"/>
                </a:cubicBezTo>
                <a:cubicBezTo>
                  <a:pt x="-104978" y="662642"/>
                  <a:pt x="-276074" y="528989"/>
                  <a:pt x="-356767" y="497977"/>
                </a:cubicBezTo>
                <a:close/>
              </a:path>
            </a:pathLst>
          </a:custGeom>
          <a:solidFill>
            <a:schemeClr val="bg1"/>
          </a:solidFill>
          <a:ln w="38100" cap="flat" cmpd="dbl">
            <a:solidFill>
              <a:schemeClr val="tx1">
                <a:alpha val="71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72626"/>
                      <a:gd name="adj2" fmla="val -1572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Take it 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leave it!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B6F6B4-2B0A-541F-DCF1-76218CB25E0F}"/>
              </a:ext>
            </a:extLst>
          </p:cNvPr>
          <p:cNvSpPr txBox="1"/>
          <p:nvPr/>
        </p:nvSpPr>
        <p:spPr>
          <a:xfrm>
            <a:off x="1263753" y="5952953"/>
            <a:ext cx="10341293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Learn practically nothing about PROF transactions if you </a:t>
            </a:r>
            <a:r>
              <a:rPr lang="en-US" sz="2800" i="1" dirty="0"/>
              <a:t>leave-it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E545CF-119C-46B9-A3CF-98E398688334}"/>
              </a:ext>
            </a:extLst>
          </p:cNvPr>
          <p:cNvSpPr txBox="1"/>
          <p:nvPr/>
        </p:nvSpPr>
        <p:spPr>
          <a:xfrm>
            <a:off x="10694504" y="-212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2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35699-FED0-E10E-5034-357A2117E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" sz="13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37E8E05-15ED-CE1A-CA63-E56DCA443A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Why should relays adopt PROF?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92AD4D2-0CF7-EB2D-9BD5-A43007C75888}"/>
              </a:ext>
            </a:extLst>
          </p:cNvPr>
          <p:cNvSpPr txBox="1">
            <a:spLocks/>
          </p:cNvSpPr>
          <p:nvPr/>
        </p:nvSpPr>
        <p:spPr>
          <a:xfrm>
            <a:off x="838200" y="199774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Relays compete to have their blocks accepted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else equal, a PROF-enhanced relay is more competitive than a regular relay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Workflow for builders remains unchanged</a:t>
            </a:r>
          </a:p>
        </p:txBody>
      </p:sp>
    </p:spTree>
    <p:extLst>
      <p:ext uri="{BB962C8B-B14F-4D97-AF65-F5344CB8AC3E}">
        <p14:creationId xmlns:p14="http://schemas.microsoft.com/office/powerpoint/2010/main" val="3888043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" name="Google Shape;389;p21"/>
          <p:cNvCxnSpPr>
            <a:stCxn id="390" idx="3"/>
            <a:endCxn id="391" idx="1"/>
          </p:cNvCxnSpPr>
          <p:nvPr/>
        </p:nvCxnSpPr>
        <p:spPr>
          <a:xfrm>
            <a:off x="3450404" y="3444515"/>
            <a:ext cx="1119600" cy="105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21"/>
          <p:cNvCxnSpPr>
            <a:stCxn id="393" idx="0"/>
            <a:endCxn id="391" idx="2"/>
          </p:cNvCxnSpPr>
          <p:nvPr/>
        </p:nvCxnSpPr>
        <p:spPr>
          <a:xfrm rot="10800000" flipH="1">
            <a:off x="4105971" y="4790315"/>
            <a:ext cx="1072800" cy="671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0" name="Google Shape;390;p21"/>
          <p:cNvSpPr/>
          <p:nvPr/>
        </p:nvSpPr>
        <p:spPr>
          <a:xfrm>
            <a:off x="2232804" y="3154115"/>
            <a:ext cx="1217600" cy="580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Searcher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94" name="Google Shape;394;p21"/>
          <p:cNvSpPr/>
          <p:nvPr/>
        </p:nvSpPr>
        <p:spPr>
          <a:xfrm>
            <a:off x="2229292" y="4213408"/>
            <a:ext cx="1217600" cy="580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Searcher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95" name="Google Shape;395;p21"/>
          <p:cNvSpPr/>
          <p:nvPr/>
        </p:nvSpPr>
        <p:spPr>
          <a:xfrm>
            <a:off x="4564129" y="3152704"/>
            <a:ext cx="1217600" cy="5808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Builder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91" name="Google Shape;391;p21"/>
          <p:cNvSpPr/>
          <p:nvPr/>
        </p:nvSpPr>
        <p:spPr>
          <a:xfrm>
            <a:off x="4570156" y="4209681"/>
            <a:ext cx="1217600" cy="5808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Builder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96" name="Google Shape;396;p21"/>
          <p:cNvSpPr/>
          <p:nvPr/>
        </p:nvSpPr>
        <p:spPr>
          <a:xfrm>
            <a:off x="6649043" y="2743181"/>
            <a:ext cx="1217600" cy="580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Relay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97" name="Google Shape;397;p21"/>
          <p:cNvSpPr/>
          <p:nvPr/>
        </p:nvSpPr>
        <p:spPr>
          <a:xfrm>
            <a:off x="6649043" y="4549215"/>
            <a:ext cx="1217600" cy="580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Relay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98" name="Google Shape;398;p21"/>
          <p:cNvSpPr/>
          <p:nvPr/>
        </p:nvSpPr>
        <p:spPr>
          <a:xfrm>
            <a:off x="8745108" y="3453781"/>
            <a:ext cx="1217600" cy="5808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Validator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399" name="Google Shape;399;p21"/>
          <p:cNvCxnSpPr>
            <a:stCxn id="390" idx="3"/>
            <a:endCxn id="395" idx="1"/>
          </p:cNvCxnSpPr>
          <p:nvPr/>
        </p:nvCxnSpPr>
        <p:spPr>
          <a:xfrm rot="10800000" flipH="1">
            <a:off x="3450404" y="3442915"/>
            <a:ext cx="1113600" cy="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0" name="Google Shape;400;p21"/>
          <p:cNvCxnSpPr>
            <a:stCxn id="395" idx="3"/>
            <a:endCxn id="396" idx="1"/>
          </p:cNvCxnSpPr>
          <p:nvPr/>
        </p:nvCxnSpPr>
        <p:spPr>
          <a:xfrm rot="10800000" flipH="1">
            <a:off x="5781729" y="3033504"/>
            <a:ext cx="867200" cy="40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1" name="Google Shape;401;p21"/>
          <p:cNvCxnSpPr>
            <a:stCxn id="395" idx="3"/>
            <a:endCxn id="397" idx="1"/>
          </p:cNvCxnSpPr>
          <p:nvPr/>
        </p:nvCxnSpPr>
        <p:spPr>
          <a:xfrm>
            <a:off x="5781729" y="3443104"/>
            <a:ext cx="867200" cy="139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2" name="Google Shape;402;p21"/>
          <p:cNvCxnSpPr>
            <a:stCxn id="391" idx="3"/>
            <a:endCxn id="397" idx="1"/>
          </p:cNvCxnSpPr>
          <p:nvPr/>
        </p:nvCxnSpPr>
        <p:spPr>
          <a:xfrm>
            <a:off x="5787756" y="4500081"/>
            <a:ext cx="861200" cy="33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3" name="Google Shape;393;p21"/>
          <p:cNvSpPr/>
          <p:nvPr/>
        </p:nvSpPr>
        <p:spPr>
          <a:xfrm>
            <a:off x="2411171" y="5461515"/>
            <a:ext cx="3389600" cy="48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Public Mempool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03" name="Google Shape;403;p21"/>
          <p:cNvSpPr txBox="1"/>
          <p:nvPr/>
        </p:nvSpPr>
        <p:spPr>
          <a:xfrm>
            <a:off x="3521644" y="3618765"/>
            <a:ext cx="1341200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ea typeface="+mn-ea"/>
                <a:cs typeface="Arial"/>
                <a:sym typeface="Arial"/>
              </a:rPr>
              <a:t>Transaction bundles</a:t>
            </a:r>
            <a:endParaRPr kumimoji="0" sz="14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404" name="Google Shape;404;p21"/>
          <p:cNvCxnSpPr>
            <a:stCxn id="396" idx="3"/>
            <a:endCxn id="398" idx="0"/>
          </p:cNvCxnSpPr>
          <p:nvPr/>
        </p:nvCxnSpPr>
        <p:spPr>
          <a:xfrm>
            <a:off x="7866643" y="3033581"/>
            <a:ext cx="1487200" cy="42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5" name="Google Shape;405;p21"/>
          <p:cNvSpPr txBox="1"/>
          <p:nvPr/>
        </p:nvSpPr>
        <p:spPr>
          <a:xfrm>
            <a:off x="8203372" y="2665024"/>
            <a:ext cx="1097200" cy="471948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ea typeface="+mn-ea"/>
                <a:cs typeface="Arial"/>
                <a:sym typeface="Arial"/>
              </a:rPr>
              <a:t>Block bids</a:t>
            </a:r>
            <a:endParaRPr kumimoji="0" sz="14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406" name="Google Shape;406;p21"/>
          <p:cNvCxnSpPr>
            <a:stCxn id="397" idx="0"/>
            <a:endCxn id="398" idx="1"/>
          </p:cNvCxnSpPr>
          <p:nvPr/>
        </p:nvCxnSpPr>
        <p:spPr>
          <a:xfrm rot="10800000" flipH="1">
            <a:off x="7257843" y="3744015"/>
            <a:ext cx="1487200" cy="80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07" name="Google Shape;407;p21"/>
          <p:cNvSpPr txBox="1"/>
          <p:nvPr/>
        </p:nvSpPr>
        <p:spPr>
          <a:xfrm>
            <a:off x="7410892" y="3506273"/>
            <a:ext cx="1328800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ea typeface="+mn-ea"/>
                <a:cs typeface="Arial"/>
                <a:sym typeface="Arial"/>
              </a:rPr>
              <a:t>Signed block header</a:t>
            </a: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408" name="Google Shape;408;p21"/>
          <p:cNvCxnSpPr>
            <a:stCxn id="397" idx="3"/>
            <a:endCxn id="398" idx="2"/>
          </p:cNvCxnSpPr>
          <p:nvPr/>
        </p:nvCxnSpPr>
        <p:spPr>
          <a:xfrm rot="10800000" flipH="1">
            <a:off x="7866643" y="4034415"/>
            <a:ext cx="1487200" cy="80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9" name="Google Shape;409;p21"/>
          <p:cNvSpPr txBox="1"/>
          <p:nvPr/>
        </p:nvSpPr>
        <p:spPr>
          <a:xfrm>
            <a:off x="8068537" y="4335328"/>
            <a:ext cx="17068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ea typeface="+mn-ea"/>
                <a:cs typeface="Arial"/>
                <a:sym typeface="Arial"/>
              </a:rPr>
              <a:t>Block payload</a:t>
            </a: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410" name="Google Shape;410;p21"/>
          <p:cNvCxnSpPr>
            <a:stCxn id="411" idx="2"/>
            <a:endCxn id="390" idx="0"/>
          </p:cNvCxnSpPr>
          <p:nvPr/>
        </p:nvCxnSpPr>
        <p:spPr>
          <a:xfrm flipH="1">
            <a:off x="2841604" y="2567215"/>
            <a:ext cx="422000" cy="586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1" name="Google Shape;411;p21"/>
          <p:cNvSpPr/>
          <p:nvPr/>
        </p:nvSpPr>
        <p:spPr>
          <a:xfrm>
            <a:off x="2232004" y="2079615"/>
            <a:ext cx="2063200" cy="48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Private </a:t>
            </a:r>
            <a:r>
              <a:rPr kumimoji="0" lang="en" sz="1867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Mempool</a:t>
            </a: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412" name="Google Shape;412;p21"/>
          <p:cNvCxnSpPr>
            <a:stCxn id="393" idx="0"/>
            <a:endCxn id="394" idx="2"/>
          </p:cNvCxnSpPr>
          <p:nvPr/>
        </p:nvCxnSpPr>
        <p:spPr>
          <a:xfrm rot="10800000">
            <a:off x="2837971" y="4794315"/>
            <a:ext cx="1268000" cy="667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3" name="Google Shape;413;p21"/>
          <p:cNvSpPr/>
          <p:nvPr/>
        </p:nvSpPr>
        <p:spPr>
          <a:xfrm>
            <a:off x="4563337" y="2080552"/>
            <a:ext cx="2072800" cy="48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Private Mempool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414" name="Google Shape;414;p21"/>
          <p:cNvCxnSpPr>
            <a:stCxn id="413" idx="2"/>
            <a:endCxn id="395" idx="0"/>
          </p:cNvCxnSpPr>
          <p:nvPr/>
        </p:nvCxnSpPr>
        <p:spPr>
          <a:xfrm flipH="1">
            <a:off x="5172937" y="2568152"/>
            <a:ext cx="426800" cy="584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5" name="Google Shape;4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921" y="3804448"/>
            <a:ext cx="365760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p21"/>
          <p:cNvGrpSpPr/>
          <p:nvPr/>
        </p:nvGrpSpPr>
        <p:grpSpPr>
          <a:xfrm>
            <a:off x="5781735" y="3477581"/>
            <a:ext cx="1389920" cy="697715"/>
            <a:chOff x="3436773" y="1643663"/>
            <a:chExt cx="1042440" cy="523286"/>
          </a:xfrm>
        </p:grpSpPr>
        <p:sp>
          <p:nvSpPr>
            <p:cNvPr id="417" name="Google Shape;417;p21"/>
            <p:cNvSpPr txBox="1"/>
            <p:nvPr/>
          </p:nvSpPr>
          <p:spPr>
            <a:xfrm>
              <a:off x="3528213" y="1643663"/>
              <a:ext cx="951000" cy="523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4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Complete blocks</a:t>
              </a:r>
              <a:endParaRPr kumimoji="0" sz="14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pic>
          <p:nvPicPr>
            <p:cNvPr id="418" name="Google Shape;418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6773" y="1780517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9" name="Google Shape;4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8321" y="2704381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9244" y="3713536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8321" y="4376315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1"/>
          <p:cNvSpPr txBox="1"/>
          <p:nvPr/>
        </p:nvSpPr>
        <p:spPr>
          <a:xfrm>
            <a:off x="3074371" y="2675932"/>
            <a:ext cx="20632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Private order flow</a:t>
            </a:r>
            <a:endParaRPr kumimoji="0" sz="14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23" name="Google Shape;423;p21"/>
          <p:cNvSpPr txBox="1"/>
          <p:nvPr/>
        </p:nvSpPr>
        <p:spPr>
          <a:xfrm>
            <a:off x="2937571" y="4886181"/>
            <a:ext cx="2133600" cy="471948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CCCCC"/>
                </a:highlight>
                <a:uLnTx/>
                <a:uFillTx/>
                <a:latin typeface="Arial"/>
                <a:ea typeface="+mn-ea"/>
                <a:cs typeface="Arial"/>
                <a:sym typeface="Arial"/>
              </a:rPr>
              <a:t>Public transactions</a:t>
            </a:r>
            <a:endParaRPr kumimoji="0" sz="14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CCCCCC"/>
              </a:highlight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424" name="Google Shape;424;p21"/>
          <p:cNvCxnSpPr>
            <a:endCxn id="391" idx="1"/>
          </p:cNvCxnSpPr>
          <p:nvPr/>
        </p:nvCxnSpPr>
        <p:spPr>
          <a:xfrm rot="10800000" flipH="1">
            <a:off x="3446956" y="4500081"/>
            <a:ext cx="1123200" cy="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60B001EE-B23D-E865-FAB1-1347141393CF}"/>
              </a:ext>
            </a:extLst>
          </p:cNvPr>
          <p:cNvSpPr txBox="1">
            <a:spLocks/>
          </p:cNvSpPr>
          <p:nvPr/>
        </p:nvSpPr>
        <p:spPr>
          <a:xfrm>
            <a:off x="990600" y="12060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C78F-1328-3DEB-A79D-3F08558C12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3ADF32-0B2A-4135-05FC-7C007DFF19C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PBS Workflow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397" grpId="0" animBg="1"/>
      <p:bldP spid="398" grpId="0" animBg="1"/>
      <p:bldP spid="405" grpId="0" animBg="1"/>
      <p:bldP spid="407" grpId="0"/>
      <p:bldP spid="40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A85BDD7-B222-6B6F-7504-A881C8D37B16}"/>
              </a:ext>
            </a:extLst>
          </p:cNvPr>
          <p:cNvGrpSpPr/>
          <p:nvPr/>
        </p:nvGrpSpPr>
        <p:grpSpPr>
          <a:xfrm>
            <a:off x="0" y="1777543"/>
            <a:ext cx="12051567" cy="4872232"/>
            <a:chOff x="42600" y="395935"/>
            <a:chExt cx="12051567" cy="4872232"/>
          </a:xfrm>
        </p:grpSpPr>
        <p:sp>
          <p:nvSpPr>
            <p:cNvPr id="146" name="Google Shape;146;p15"/>
            <p:cNvSpPr/>
            <p:nvPr/>
          </p:nvSpPr>
          <p:spPr>
            <a:xfrm>
              <a:off x="7320267" y="1121664"/>
              <a:ext cx="2658000" cy="1768000"/>
            </a:xfrm>
            <a:prstGeom prst="rightBrace">
              <a:avLst>
                <a:gd name="adj1" fmla="val 14119"/>
                <a:gd name="adj2" fmla="val 4476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3609400" y="643367"/>
              <a:ext cx="6341200" cy="46248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67" b="0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Relay</a:t>
              </a:r>
              <a:endParaRPr kumimoji="0" sz="2267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148" name="Google Shape;148;p15"/>
            <p:cNvCxnSpPr>
              <a:stCxn id="149" idx="3"/>
            </p:cNvCxnSpPr>
            <p:nvPr/>
          </p:nvCxnSpPr>
          <p:spPr>
            <a:xfrm>
              <a:off x="2400515" y="615933"/>
              <a:ext cx="1807600" cy="503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0" name="Google Shape;150;p15"/>
            <p:cNvCxnSpPr/>
            <p:nvPr/>
          </p:nvCxnSpPr>
          <p:spPr>
            <a:xfrm rot="10800000" flipH="1">
              <a:off x="2400499" y="1302093"/>
              <a:ext cx="1780000" cy="8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51" name="Google Shape;151;p15"/>
            <p:cNvGrpSpPr/>
            <p:nvPr/>
          </p:nvGrpSpPr>
          <p:grpSpPr>
            <a:xfrm>
              <a:off x="42600" y="395935"/>
              <a:ext cx="4148250" cy="2005601"/>
              <a:chOff x="31950" y="2278150"/>
              <a:chExt cx="3111186" cy="1504200"/>
            </a:xfrm>
          </p:grpSpPr>
          <p:sp>
            <p:nvSpPr>
              <p:cNvPr id="149" name="Google Shape;149;p15"/>
              <p:cNvSpPr/>
              <p:nvPr/>
            </p:nvSpPr>
            <p:spPr>
              <a:xfrm>
                <a:off x="1297586" y="2278150"/>
                <a:ext cx="502800" cy="3300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1297586" y="2788920"/>
                <a:ext cx="502800" cy="3300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1100736" y="3452350"/>
                <a:ext cx="502800" cy="3300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31950" y="2490425"/>
                <a:ext cx="1250700" cy="4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Blocks from Builders</a:t>
                </a: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cxnSp>
            <p:nvCxnSpPr>
              <p:cNvPr id="155" name="Google Shape;155;p15"/>
              <p:cNvCxnSpPr>
                <a:stCxn id="153" idx="3"/>
              </p:cNvCxnSpPr>
              <p:nvPr/>
            </p:nvCxnSpPr>
            <p:spPr>
              <a:xfrm rot="10800000" flipH="1">
                <a:off x="1603536" y="3296950"/>
                <a:ext cx="1539600" cy="320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156" name="Google Shape;156;p15"/>
            <p:cNvCxnSpPr/>
            <p:nvPr/>
          </p:nvCxnSpPr>
          <p:spPr>
            <a:xfrm rot="10800000" flipH="1">
              <a:off x="5434500" y="1584960"/>
              <a:ext cx="800" cy="1097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158" name="Google Shape;158;p15"/>
            <p:cNvSpPr/>
            <p:nvPr/>
          </p:nvSpPr>
          <p:spPr>
            <a:xfrm>
              <a:off x="5570332" y="2133900"/>
              <a:ext cx="670400" cy="440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160" name="Google Shape;160;p15"/>
            <p:cNvGrpSpPr/>
            <p:nvPr/>
          </p:nvGrpSpPr>
          <p:grpSpPr>
            <a:xfrm>
              <a:off x="5918115" y="945884"/>
              <a:ext cx="2074967" cy="440000"/>
              <a:chOff x="5048186" y="3081125"/>
              <a:chExt cx="1556225" cy="330000"/>
            </a:xfrm>
          </p:grpSpPr>
          <p:sp>
            <p:nvSpPr>
              <p:cNvPr id="161" name="Google Shape;161;p15"/>
              <p:cNvSpPr/>
              <p:nvPr/>
            </p:nvSpPr>
            <p:spPr>
              <a:xfrm>
                <a:off x="6101611" y="3081125"/>
                <a:ext cx="502800" cy="3300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cxnSp>
            <p:nvCxnSpPr>
              <p:cNvPr id="163" name="Google Shape;163;p15"/>
              <p:cNvCxnSpPr/>
              <p:nvPr/>
            </p:nvCxnSpPr>
            <p:spPr>
              <a:xfrm rot="10800000" flipH="1">
                <a:off x="5048186" y="3242970"/>
                <a:ext cx="1060800" cy="6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164" name="Google Shape;164;p15"/>
            <p:cNvCxnSpPr/>
            <p:nvPr/>
          </p:nvCxnSpPr>
          <p:spPr>
            <a:xfrm rot="10800000" flipH="1">
              <a:off x="9758281" y="1902031"/>
              <a:ext cx="1048400" cy="8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5" name="Google Shape;165;p15"/>
            <p:cNvSpPr txBox="1"/>
            <p:nvPr/>
          </p:nvSpPr>
          <p:spPr>
            <a:xfrm>
              <a:off x="9025285" y="1162334"/>
              <a:ext cx="1807600" cy="6977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4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Best Block Header </a:t>
              </a:r>
              <a:endParaRPr kumimoji="0" sz="14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467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h</a:t>
              </a:r>
              <a:endParaRPr kumimoji="0" sz="1467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10773767" y="707933"/>
              <a:ext cx="1320400" cy="4128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Validator</a:t>
              </a: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167" name="Google Shape;167;p15"/>
            <p:cNvGrpSpPr/>
            <p:nvPr/>
          </p:nvGrpSpPr>
          <p:grpSpPr>
            <a:xfrm>
              <a:off x="7358564" y="2842567"/>
              <a:ext cx="3396880" cy="471948"/>
              <a:chOff x="5747511" y="836525"/>
              <a:chExt cx="2322600" cy="353961"/>
            </a:xfrm>
          </p:grpSpPr>
          <p:cxnSp>
            <p:nvCxnSpPr>
              <p:cNvPr id="168" name="Google Shape;168;p15"/>
              <p:cNvCxnSpPr/>
              <p:nvPr/>
            </p:nvCxnSpPr>
            <p:spPr>
              <a:xfrm rot="10800000" flipH="1">
                <a:off x="5747511" y="1166520"/>
                <a:ext cx="2322600" cy="6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cxnSp>
          <p:sp>
            <p:nvSpPr>
              <p:cNvPr id="169" name="Google Shape;169;p15"/>
              <p:cNvSpPr txBox="1"/>
              <p:nvPr/>
            </p:nvSpPr>
            <p:spPr>
              <a:xfrm>
                <a:off x="6724459" y="836525"/>
                <a:ext cx="545700" cy="3539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467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sig(h)</a:t>
                </a:r>
                <a:endParaRPr kumimoji="0" sz="1467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170" name="Google Shape;170;p15"/>
            <p:cNvGrpSpPr/>
            <p:nvPr/>
          </p:nvGrpSpPr>
          <p:grpSpPr>
            <a:xfrm>
              <a:off x="333534" y="2920934"/>
              <a:ext cx="3438884" cy="1335933"/>
              <a:chOff x="250150" y="742900"/>
              <a:chExt cx="2579163" cy="1001950"/>
            </a:xfrm>
          </p:grpSpPr>
          <p:sp>
            <p:nvSpPr>
              <p:cNvPr id="171" name="Google Shape;171;p15"/>
              <p:cNvSpPr/>
              <p:nvPr/>
            </p:nvSpPr>
            <p:spPr>
              <a:xfrm>
                <a:off x="1819825" y="742900"/>
                <a:ext cx="828000" cy="330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250150" y="1040750"/>
                <a:ext cx="1433100" cy="547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PROF</a:t>
                </a: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Sequencer</a:t>
                </a: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1790713" y="955600"/>
                <a:ext cx="10386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4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Prof Bundle</a:t>
                </a:r>
                <a:endParaRPr kumimoji="0" sz="14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175" name="Google Shape;175;p15"/>
              <p:cNvGrpSpPr/>
              <p:nvPr/>
            </p:nvGrpSpPr>
            <p:grpSpPr>
              <a:xfrm>
                <a:off x="1794463" y="1283150"/>
                <a:ext cx="882613" cy="461700"/>
                <a:chOff x="6557975" y="1266375"/>
                <a:chExt cx="882613" cy="461700"/>
              </a:xfrm>
            </p:grpSpPr>
            <p:pic>
              <p:nvPicPr>
                <p:cNvPr id="176" name="Google Shape;176;p1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6557975" y="1347548"/>
                  <a:ext cx="283464" cy="283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7" name="Google Shape;177;p15"/>
                <p:cNvSpPr/>
                <p:nvPr/>
              </p:nvSpPr>
              <p:spPr>
                <a:xfrm>
                  <a:off x="6746688" y="1266375"/>
                  <a:ext cx="6939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ctr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" sz="14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  <a:sym typeface="Arial"/>
                    </a:rPr>
                    <a:t>TLS</a:t>
                  </a:r>
                  <a:endParaRPr kumimoji="0" sz="14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78" name="Google Shape;178;p15"/>
            <p:cNvSpPr/>
            <p:nvPr/>
          </p:nvSpPr>
          <p:spPr>
            <a:xfrm>
              <a:off x="4240500" y="835933"/>
              <a:ext cx="2388800" cy="11256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Max-MEV </a:t>
              </a: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Block </a:t>
              </a: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Selector</a:t>
              </a: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179" name="Google Shape;179;p15"/>
            <p:cNvGrpSpPr/>
            <p:nvPr/>
          </p:nvGrpSpPr>
          <p:grpSpPr>
            <a:xfrm>
              <a:off x="3705733" y="2664133"/>
              <a:ext cx="3652800" cy="2105200"/>
              <a:chOff x="3007900" y="550300"/>
              <a:chExt cx="2739600" cy="1578900"/>
            </a:xfrm>
          </p:grpSpPr>
          <p:sp>
            <p:nvSpPr>
              <p:cNvPr id="180" name="Google Shape;180;p15"/>
              <p:cNvSpPr/>
              <p:nvPr/>
            </p:nvSpPr>
            <p:spPr>
              <a:xfrm>
                <a:off x="3007900" y="550300"/>
                <a:ext cx="2739600" cy="1578900"/>
              </a:xfrm>
              <a:prstGeom prst="rect">
                <a:avLst/>
              </a:prstGeom>
              <a:solidFill>
                <a:srgbClr val="B7B7B7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b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TEE</a:t>
                </a: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3153300" y="659750"/>
                <a:ext cx="2437800" cy="11256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PROF</a:t>
                </a: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Bundle Merger</a:t>
                </a: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4107711" y="1352615"/>
                <a:ext cx="502800" cy="3300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4945899" y="1288447"/>
                <a:ext cx="502800" cy="3300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783050" y="1399165"/>
                <a:ext cx="274200" cy="274200"/>
              </a:xfrm>
              <a:prstGeom prst="mathPlus">
                <a:avLst>
                  <a:gd name="adj1" fmla="val 2352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639056" y="1382027"/>
                <a:ext cx="274200" cy="274200"/>
              </a:xfrm>
              <a:prstGeom prst="mathEqual">
                <a:avLst>
                  <a:gd name="adj1" fmla="val 23520"/>
                  <a:gd name="adj2" fmla="val 1176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188" name="Google Shape;188;p15"/>
            <p:cNvSpPr txBox="1"/>
            <p:nvPr/>
          </p:nvSpPr>
          <p:spPr>
            <a:xfrm>
              <a:off x="7765703" y="3549283"/>
              <a:ext cx="1807600" cy="4719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4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Best Full Block</a:t>
              </a:r>
              <a:endParaRPr kumimoji="0" sz="1467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192" name="Google Shape;192;p15"/>
            <p:cNvCxnSpPr/>
            <p:nvPr/>
          </p:nvCxnSpPr>
          <p:spPr>
            <a:xfrm>
              <a:off x="7351776" y="4612640"/>
              <a:ext cx="3413600" cy="4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3" name="Google Shape;193;p15"/>
            <p:cNvCxnSpPr/>
            <p:nvPr/>
          </p:nvCxnSpPr>
          <p:spPr>
            <a:xfrm>
              <a:off x="2244343" y="3681607"/>
              <a:ext cx="1463200" cy="44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B0E1F0-C422-5BC1-7541-49DA01FB3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1776" y="1449494"/>
              <a:ext cx="660400" cy="2709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EFB6A9-31EC-2215-A367-14D9663B4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9699" y="2207347"/>
              <a:ext cx="778933" cy="321733"/>
            </a:xfrm>
            <a:prstGeom prst="rect">
              <a:avLst/>
            </a:prstGeom>
          </p:spPr>
        </p:pic>
        <p:sp>
          <p:nvSpPr>
            <p:cNvPr id="4" name="Google Shape;184;p15">
              <a:extLst>
                <a:ext uri="{FF2B5EF4-FFF2-40B4-BE49-F238E27FC236}">
                  <a16:creationId xmlns:a16="http://schemas.microsoft.com/office/drawing/2014/main" id="{4339A5B7-3A2D-26C9-02AA-3B8B9A25094B}"/>
                </a:ext>
              </a:extLst>
            </p:cNvPr>
            <p:cNvSpPr/>
            <p:nvPr/>
          </p:nvSpPr>
          <p:spPr>
            <a:xfrm>
              <a:off x="2540393" y="3001377"/>
              <a:ext cx="898740" cy="274957"/>
            </a:xfrm>
            <a:prstGeom prst="rect">
              <a:avLst/>
            </a:prstGeom>
            <a:solidFill>
              <a:srgbClr val="70AD47">
                <a:lumMod val="7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" name="Google Shape;184;p15">
              <a:extLst>
                <a:ext uri="{FF2B5EF4-FFF2-40B4-BE49-F238E27FC236}">
                  <a16:creationId xmlns:a16="http://schemas.microsoft.com/office/drawing/2014/main" id="{7BC26166-1C32-2684-221E-EA91152DCA03}"/>
                </a:ext>
              </a:extLst>
            </p:cNvPr>
            <p:cNvSpPr/>
            <p:nvPr/>
          </p:nvSpPr>
          <p:spPr>
            <a:xfrm>
              <a:off x="3979455" y="3854661"/>
              <a:ext cx="738419" cy="217045"/>
            </a:xfrm>
            <a:prstGeom prst="rect">
              <a:avLst/>
            </a:prstGeom>
            <a:solidFill>
              <a:srgbClr val="70AD47">
                <a:lumMod val="7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" name="Google Shape;184;p15">
              <a:extLst>
                <a:ext uri="{FF2B5EF4-FFF2-40B4-BE49-F238E27FC236}">
                  <a16:creationId xmlns:a16="http://schemas.microsoft.com/office/drawing/2014/main" id="{DBC6D947-2FC1-2C22-F24C-5B461CCF39C0}"/>
                </a:ext>
              </a:extLst>
            </p:cNvPr>
            <p:cNvSpPr/>
            <p:nvPr/>
          </p:nvSpPr>
          <p:spPr>
            <a:xfrm>
              <a:off x="6284547" y="4093822"/>
              <a:ext cx="676656" cy="163045"/>
            </a:xfrm>
            <a:prstGeom prst="rect">
              <a:avLst/>
            </a:prstGeom>
            <a:solidFill>
              <a:srgbClr val="70AD47">
                <a:lumMod val="7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" name="Google Shape;183;p15">
              <a:extLst>
                <a:ext uri="{FF2B5EF4-FFF2-40B4-BE49-F238E27FC236}">
                  <a16:creationId xmlns:a16="http://schemas.microsoft.com/office/drawing/2014/main" id="{2F770F55-17A2-3AE3-1215-398A017B8B4E}"/>
                </a:ext>
              </a:extLst>
            </p:cNvPr>
            <p:cNvSpPr/>
            <p:nvPr/>
          </p:nvSpPr>
          <p:spPr>
            <a:xfrm>
              <a:off x="8334303" y="3940279"/>
              <a:ext cx="670400" cy="4400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2" name="Google Shape;184;p15">
              <a:extLst>
                <a:ext uri="{FF2B5EF4-FFF2-40B4-BE49-F238E27FC236}">
                  <a16:creationId xmlns:a16="http://schemas.microsoft.com/office/drawing/2014/main" id="{99ADB672-87B3-A4DA-6B3F-C79A7ED63B5A}"/>
                </a:ext>
              </a:extLst>
            </p:cNvPr>
            <p:cNvSpPr/>
            <p:nvPr/>
          </p:nvSpPr>
          <p:spPr>
            <a:xfrm>
              <a:off x="8334303" y="4374903"/>
              <a:ext cx="676656" cy="163045"/>
            </a:xfrm>
            <a:prstGeom prst="rect">
              <a:avLst/>
            </a:prstGeom>
            <a:solidFill>
              <a:srgbClr val="70AD47">
                <a:lumMod val="7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7DF00-2D80-06B8-283C-0CCDE87073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C9E59A7-5648-44F8-5BEB-4AB9EDB7AC09}"/>
              </a:ext>
            </a:extLst>
          </p:cNvPr>
          <p:cNvSpPr txBox="1">
            <a:spLocks/>
          </p:cNvSpPr>
          <p:nvPr/>
        </p:nvSpPr>
        <p:spPr>
          <a:xfrm>
            <a:off x="290934" y="19048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j-lt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0D832-37EB-B8E9-4E77-A932B50028F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j-lt"/>
                <a:cs typeface="Calibri" panose="020F0502020204030204" pitchFamily="34" charset="0"/>
              </a:rPr>
              <a:t>PROF Design Details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2F974-6D58-CABB-B1A9-BF88D7D12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7D01F3B-3C74-8492-E74A-BCDC0F18865C}"/>
              </a:ext>
            </a:extLst>
          </p:cNvPr>
          <p:cNvSpPr txBox="1">
            <a:spLocks/>
          </p:cNvSpPr>
          <p:nvPr/>
        </p:nvSpPr>
        <p:spPr>
          <a:xfrm>
            <a:off x="984147" y="-93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FCD400-7DE7-692A-6A60-B9DAF1BB7999}"/>
              </a:ext>
            </a:extLst>
          </p:cNvPr>
          <p:cNvCxnSpPr/>
          <p:nvPr/>
        </p:nvCxnSpPr>
        <p:spPr>
          <a:xfrm>
            <a:off x="1625601" y="2748539"/>
            <a:ext cx="81173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0E95F6-4CEB-EACC-F311-DCA21C19C06C}"/>
              </a:ext>
            </a:extLst>
          </p:cNvPr>
          <p:cNvCxnSpPr>
            <a:cxnSpLocks/>
          </p:cNvCxnSpPr>
          <p:nvPr/>
        </p:nvCxnSpPr>
        <p:spPr>
          <a:xfrm>
            <a:off x="1625600" y="2620202"/>
            <a:ext cx="0" cy="23528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123DE0-C278-1332-5BAE-BA80D34C6574}"/>
              </a:ext>
            </a:extLst>
          </p:cNvPr>
          <p:cNvCxnSpPr>
            <a:cxnSpLocks/>
          </p:cNvCxnSpPr>
          <p:nvPr/>
        </p:nvCxnSpPr>
        <p:spPr>
          <a:xfrm>
            <a:off x="9742905" y="2652286"/>
            <a:ext cx="0" cy="23528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2A06BE-05E7-B17A-5580-F51F6D68380E}"/>
              </a:ext>
            </a:extLst>
          </p:cNvPr>
          <p:cNvSpPr txBox="1"/>
          <p:nvPr/>
        </p:nvSpPr>
        <p:spPr>
          <a:xfrm>
            <a:off x="1047862" y="2251365"/>
            <a:ext cx="65434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t =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734E7-82E2-6315-59B9-98078793FF41}"/>
              </a:ext>
            </a:extLst>
          </p:cNvPr>
          <p:cNvSpPr txBox="1"/>
          <p:nvPr/>
        </p:nvSpPr>
        <p:spPr>
          <a:xfrm>
            <a:off x="9418382" y="2258943"/>
            <a:ext cx="52129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t =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F019B8-D173-88BA-1DA0-358316F80520}"/>
              </a:ext>
            </a:extLst>
          </p:cNvPr>
          <p:cNvSpPr txBox="1"/>
          <p:nvPr/>
        </p:nvSpPr>
        <p:spPr>
          <a:xfrm>
            <a:off x="8624725" y="2258943"/>
            <a:ext cx="52129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t =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F96B7E4-E3D8-A558-9ABD-A28DFF4F8696}"/>
              </a:ext>
            </a:extLst>
          </p:cNvPr>
          <p:cNvSpPr/>
          <p:nvPr/>
        </p:nvSpPr>
        <p:spPr>
          <a:xfrm>
            <a:off x="8930114" y="2652286"/>
            <a:ext cx="181804" cy="235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5409D5A-6F0F-60FE-4017-DD4C1285D2F1}"/>
              </a:ext>
            </a:extLst>
          </p:cNvPr>
          <p:cNvSpPr/>
          <p:nvPr/>
        </p:nvSpPr>
        <p:spPr>
          <a:xfrm rot="16200000">
            <a:off x="4892855" y="-358293"/>
            <a:ext cx="834160" cy="730450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AA1ECD2-8EBD-CD3B-E078-EA1A1B6C193A}"/>
              </a:ext>
            </a:extLst>
          </p:cNvPr>
          <p:cNvSpPr/>
          <p:nvPr/>
        </p:nvSpPr>
        <p:spPr>
          <a:xfrm rot="5400000">
            <a:off x="5281037" y="-1916526"/>
            <a:ext cx="834160" cy="8089571"/>
          </a:xfrm>
          <a:prstGeom prst="leftBrac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18941-902E-DB62-813A-DC2371D68A05}"/>
              </a:ext>
            </a:extLst>
          </p:cNvPr>
          <p:cNvSpPr txBox="1"/>
          <p:nvPr/>
        </p:nvSpPr>
        <p:spPr>
          <a:xfrm>
            <a:off x="1174108" y="3565305"/>
            <a:ext cx="707245" cy="5438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PROF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Path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3A95B0-6987-18F2-02E7-EAEEA3379EA5}"/>
              </a:ext>
            </a:extLst>
          </p:cNvPr>
          <p:cNvSpPr txBox="1"/>
          <p:nvPr/>
        </p:nvSpPr>
        <p:spPr>
          <a:xfrm>
            <a:off x="1242234" y="1510721"/>
            <a:ext cx="570989" cy="54386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PBS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Path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A1B8C9EF-2701-3816-7BEE-090CCF30C97B}"/>
              </a:ext>
            </a:extLst>
          </p:cNvPr>
          <p:cNvSpPr/>
          <p:nvPr/>
        </p:nvSpPr>
        <p:spPr>
          <a:xfrm rot="16200000">
            <a:off x="8936904" y="2868735"/>
            <a:ext cx="834160" cy="777839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77E9B2-60F3-BABE-161F-284B7E0EA527}"/>
              </a:ext>
            </a:extLst>
          </p:cNvPr>
          <p:cNvSpPr txBox="1"/>
          <p:nvPr/>
        </p:nvSpPr>
        <p:spPr>
          <a:xfrm>
            <a:off x="9217784" y="2772559"/>
            <a:ext cx="31290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𝛿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75F2D1-EE6C-67CB-E25F-2BD0D7B772AC}"/>
              </a:ext>
            </a:extLst>
          </p:cNvPr>
          <p:cNvCxnSpPr/>
          <p:nvPr/>
        </p:nvCxnSpPr>
        <p:spPr>
          <a:xfrm>
            <a:off x="9140090" y="2855485"/>
            <a:ext cx="56682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4CC906-42D3-033C-B630-22F0814B7E9E}"/>
              </a:ext>
            </a:extLst>
          </p:cNvPr>
          <p:cNvSpPr txBox="1"/>
          <p:nvPr/>
        </p:nvSpPr>
        <p:spPr>
          <a:xfrm>
            <a:off x="5126523" y="1406036"/>
            <a:ext cx="127150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MEV Auction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EF1421-69EF-D0D1-FD4B-61B30FF7B34A}"/>
              </a:ext>
            </a:extLst>
          </p:cNvPr>
          <p:cNvSpPr txBox="1"/>
          <p:nvPr/>
        </p:nvSpPr>
        <p:spPr>
          <a:xfrm>
            <a:off x="4761873" y="3600799"/>
            <a:ext cx="127150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MEV Auction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FF50C3-784A-463E-1069-E62D7FCC6498}"/>
              </a:ext>
            </a:extLst>
          </p:cNvPr>
          <p:cNvSpPr txBox="1"/>
          <p:nvPr/>
        </p:nvSpPr>
        <p:spPr>
          <a:xfrm>
            <a:off x="8733196" y="3594061"/>
            <a:ext cx="1343637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PROF Bundle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Merging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A484C5-BEDC-9D80-18D5-EABBC9AF7C61}"/>
              </a:ext>
            </a:extLst>
          </p:cNvPr>
          <p:cNvSpPr txBox="1"/>
          <p:nvPr/>
        </p:nvSpPr>
        <p:spPr>
          <a:xfrm>
            <a:off x="10045084" y="3019544"/>
            <a:ext cx="1774845" cy="769634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Proposer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Commits 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(to the Better Path)</a:t>
            </a:r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BC5677E5-5672-0A36-9EE6-29FC1D99109C}"/>
              </a:ext>
            </a:extLst>
          </p:cNvPr>
          <p:cNvSpPr/>
          <p:nvPr/>
        </p:nvSpPr>
        <p:spPr>
          <a:xfrm rot="7627497" flipH="1">
            <a:off x="9978836" y="2658064"/>
            <a:ext cx="69592" cy="370403"/>
          </a:xfrm>
          <a:prstGeom prst="upArrow">
            <a:avLst>
              <a:gd name="adj1" fmla="val 50000"/>
              <a:gd name="adj2" fmla="val 6514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377FBE-0CCD-930D-B21D-C3006F0A8948}"/>
              </a:ext>
            </a:extLst>
          </p:cNvPr>
          <p:cNvSpPr txBox="1"/>
          <p:nvPr/>
        </p:nvSpPr>
        <p:spPr>
          <a:xfrm>
            <a:off x="6627922" y="3622130"/>
            <a:ext cx="1888659" cy="543867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Start Merging PROF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with the Best Bid</a:t>
            </a:r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6B583AB9-BED1-CD9F-1922-0CEC7CBC5D70}"/>
              </a:ext>
            </a:extLst>
          </p:cNvPr>
          <p:cNvSpPr/>
          <p:nvPr/>
        </p:nvSpPr>
        <p:spPr>
          <a:xfrm rot="13512187" flipH="1">
            <a:off x="8422435" y="2677060"/>
            <a:ext cx="60959" cy="1066219"/>
          </a:xfrm>
          <a:prstGeom prst="upArrow">
            <a:avLst>
              <a:gd name="adj1" fmla="val 50000"/>
              <a:gd name="adj2" fmla="val 6514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450EBB9-A6FC-6460-4522-9E23BF722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618" y="2390838"/>
            <a:ext cx="169333" cy="16933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62A3F0D-50BB-BA89-EC86-B0CEEF611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415" y="2387384"/>
            <a:ext cx="237067" cy="2201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123B81-DD7F-51D8-FC4D-345E82D25BA3}"/>
              </a:ext>
            </a:extLst>
          </p:cNvPr>
          <p:cNvSpPr txBox="1"/>
          <p:nvPr/>
        </p:nvSpPr>
        <p:spPr>
          <a:xfrm>
            <a:off x="3321647" y="4981923"/>
            <a:ext cx="2971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Shorter Auction implies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profitable block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7CE05B-3E67-15E2-AC21-48797F676EC5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4928260" y="3918899"/>
            <a:ext cx="469364" cy="11399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FD37221-7318-C61D-6291-3D3F14B1DE60}"/>
              </a:ext>
            </a:extLst>
          </p:cNvPr>
          <p:cNvSpPr txBox="1"/>
          <p:nvPr/>
        </p:nvSpPr>
        <p:spPr>
          <a:xfrm>
            <a:off x="8537463" y="5310761"/>
            <a:ext cx="2874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382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Extra fee $ from PROF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35539C-0723-7242-66FD-CEB3E86D5669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9540464" y="4098628"/>
            <a:ext cx="434361" cy="121213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E90BC98-581E-FF0C-9154-AB7C5C2FAC06}"/>
              </a:ext>
            </a:extLst>
          </p:cNvPr>
          <p:cNvSpPr txBox="1"/>
          <p:nvPr/>
        </p:nvSpPr>
        <p:spPr>
          <a:xfrm>
            <a:off x="3615725" y="5693046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(length  = 12 - 𝛿 secs)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89C66B7-33C5-9130-8E44-B4020B06502E}"/>
              </a:ext>
            </a:extLst>
          </p:cNvPr>
          <p:cNvCxnSpPr>
            <a:cxnSpLocks/>
          </p:cNvCxnSpPr>
          <p:nvPr/>
        </p:nvCxnSpPr>
        <p:spPr>
          <a:xfrm flipV="1">
            <a:off x="5957588" y="3078565"/>
            <a:ext cx="3298363" cy="286407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1573064-591F-AA87-047C-4BC6E80485CF}"/>
              </a:ext>
            </a:extLst>
          </p:cNvPr>
          <p:cNvSpPr txBox="1"/>
          <p:nvPr/>
        </p:nvSpPr>
        <p:spPr>
          <a:xfrm>
            <a:off x="3731665" y="6067762"/>
            <a:ext cx="2185770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“Latency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Penalty” in PBS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4A4AA29-4E79-79DF-6DF0-B1540A7C681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PROF Timeline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5" grpId="0"/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E9266-ACC9-0F6B-4B16-0CC9B6F54A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E2D5978-01B9-122F-1FC5-DCA6C90173CC}"/>
              </a:ext>
            </a:extLst>
          </p:cNvPr>
          <p:cNvSpPr txBox="1">
            <a:spLocks/>
          </p:cNvSpPr>
          <p:nvPr/>
        </p:nvSpPr>
        <p:spPr>
          <a:xfrm>
            <a:off x="984147" y="-93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E3CC1-8BCE-BBB9-5869-8AB2F0337D62}"/>
              </a:ext>
            </a:extLst>
          </p:cNvPr>
          <p:cNvSpPr txBox="1"/>
          <p:nvPr/>
        </p:nvSpPr>
        <p:spPr>
          <a:xfrm>
            <a:off x="2252100" y="1583340"/>
            <a:ext cx="5250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10,000 randomly selected historical auction slots (between 1/3/24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4/11/24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1B3D6F-EC73-8E36-A593-2FAE3E19D0A0}"/>
              </a:ext>
            </a:extLst>
          </p:cNvPr>
          <p:cNvSpPr txBox="1"/>
          <p:nvPr/>
        </p:nvSpPr>
        <p:spPr>
          <a:xfrm>
            <a:off x="8393642" y="2326809"/>
            <a:ext cx="31061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Percentiles of  slots for a particular latency and penalty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Example: If auction were ended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85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earlier, 90% of slots would give ~0.003 ETH less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9BD18A3-D20F-2933-2DF0-A093BF7D4E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Latency Penalty in PBS Auction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4B8F80-886A-4D01-710B-AF700B938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47" y="2140435"/>
            <a:ext cx="6944239" cy="427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1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93E0-33C9-1C02-0B02-306884D9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>
                <a:latin typeface="Calibri"/>
                <a:ea typeface="Calibri"/>
                <a:cs typeface="Calibri"/>
              </a:rPr>
              <a:t>Systematization of Value Extraction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BF311-7991-50C1-E0B8-0A8FD266D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sz="2800" dirty="0"/>
              <a:t>Assume that extraction is inevitable as validators are rational agents</a:t>
            </a:r>
          </a:p>
          <a:p>
            <a:r>
              <a:rPr lang="en-US" sz="2800" dirty="0"/>
              <a:t>But some validators have more capability than others</a:t>
            </a:r>
          </a:p>
          <a:p>
            <a:r>
              <a:rPr lang="en-US" sz="2800" dirty="0"/>
              <a:t>Systematically give every validator access to the most profitable block </a:t>
            </a:r>
            <a:r>
              <a:rPr lang="en-US" sz="2800" i="1" dirty="0"/>
              <a:t>possible</a:t>
            </a:r>
          </a:p>
          <a:p>
            <a:r>
              <a:rPr lang="en-US" sz="2800" dirty="0"/>
              <a:t>Proposer Builder Separation (PBS)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Often the profits to validators come at the expense of ordinary users, leaving ordinary users vulnerable to systematic extraction</a:t>
            </a:r>
          </a:p>
        </p:txBody>
      </p:sp>
    </p:spTree>
    <p:extLst>
      <p:ext uri="{BB962C8B-B14F-4D97-AF65-F5344CB8AC3E}">
        <p14:creationId xmlns:p14="http://schemas.microsoft.com/office/powerpoint/2010/main" val="601758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5CFB65-5B14-97DD-77B8-C64D7889D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054" y="4399937"/>
            <a:ext cx="6740863" cy="8142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2B9AC-A87E-5C96-947F-F8ADF9DB42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E9F91D-206A-291E-1F9B-B107B5EEBF54}"/>
              </a:ext>
            </a:extLst>
          </p:cNvPr>
          <p:cNvSpPr txBox="1">
            <a:spLocks/>
          </p:cNvSpPr>
          <p:nvPr/>
        </p:nvSpPr>
        <p:spPr>
          <a:xfrm>
            <a:off x="984147" y="-93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pic>
        <p:nvPicPr>
          <p:cNvPr id="9" name="Picture 8" descr="A math equation with text&#10;&#10;Description automatically generated with medium confidence">
            <a:extLst>
              <a:ext uri="{FF2B5EF4-FFF2-40B4-BE49-F238E27FC236}">
                <a16:creationId xmlns:a16="http://schemas.microsoft.com/office/drawing/2014/main" id="{F1569C73-E9F1-FB74-C856-268E76399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881" y="1874348"/>
            <a:ext cx="7772400" cy="180213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D57125-DE1A-0A92-9B0B-0302EC8E1BCB}"/>
              </a:ext>
            </a:extLst>
          </p:cNvPr>
          <p:cNvCxnSpPr>
            <a:cxnSpLocks/>
          </p:cNvCxnSpPr>
          <p:nvPr/>
        </p:nvCxnSpPr>
        <p:spPr>
          <a:xfrm flipH="1">
            <a:off x="2291938" y="2541319"/>
            <a:ext cx="201880" cy="8876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0BE7A6-C235-5F3F-65D8-6D7BFCEFDC9E}"/>
              </a:ext>
            </a:extLst>
          </p:cNvPr>
          <p:cNvSpPr txBox="1"/>
          <p:nvPr/>
        </p:nvSpPr>
        <p:spPr>
          <a:xfrm>
            <a:off x="1192919" y="3491817"/>
            <a:ext cx="2425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Inclusion Likelihood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C0490F-626E-52C1-9233-A92D60865813}"/>
              </a:ext>
            </a:extLst>
          </p:cNvPr>
          <p:cNvCxnSpPr>
            <a:cxnSpLocks/>
          </p:cNvCxnSpPr>
          <p:nvPr/>
        </p:nvCxnSpPr>
        <p:spPr>
          <a:xfrm>
            <a:off x="4358244" y="5043085"/>
            <a:ext cx="0" cy="998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F5187F0-A22A-6897-DEB7-6930D6BDF4E5}"/>
              </a:ext>
            </a:extLst>
          </p:cNvPr>
          <p:cNvSpPr txBox="1"/>
          <p:nvPr/>
        </p:nvSpPr>
        <p:spPr>
          <a:xfrm>
            <a:off x="3618583" y="5954751"/>
            <a:ext cx="2894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Overhead as a multiple of `”base fee”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17B77B-EADF-7C2C-2608-44F593E93A21}"/>
              </a:ext>
            </a:extLst>
          </p:cNvPr>
          <p:cNvCxnSpPr>
            <a:cxnSpLocks/>
          </p:cNvCxnSpPr>
          <p:nvPr/>
        </p:nvCxnSpPr>
        <p:spPr>
          <a:xfrm flipH="1">
            <a:off x="3040083" y="5043085"/>
            <a:ext cx="940246" cy="7828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4D13D80-3BD2-CA99-E867-95022F263A91}"/>
              </a:ext>
            </a:extLst>
          </p:cNvPr>
          <p:cNvSpPr txBox="1"/>
          <p:nvPr/>
        </p:nvSpPr>
        <p:spPr>
          <a:xfrm>
            <a:off x="1586212" y="5852092"/>
            <a:ext cx="1815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Gas used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PROF bundle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E595AA-76F6-E770-A625-17E53775F2A2}"/>
              </a:ext>
            </a:extLst>
          </p:cNvPr>
          <p:cNvSpPr txBox="1"/>
          <p:nvPr/>
        </p:nvSpPr>
        <p:spPr>
          <a:xfrm>
            <a:off x="7658094" y="5687424"/>
            <a:ext cx="1815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Depends on gas used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EC15B87-AE85-4394-84C2-B24B096FBD5E}"/>
              </a:ext>
            </a:extLst>
          </p:cNvPr>
          <p:cNvCxnSpPr>
            <a:cxnSpLocks/>
          </p:cNvCxnSpPr>
          <p:nvPr/>
        </p:nvCxnSpPr>
        <p:spPr>
          <a:xfrm>
            <a:off x="7980218" y="5070764"/>
            <a:ext cx="130629" cy="6166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551E5E2-07ED-C517-F450-E77153E51F40}"/>
              </a:ext>
            </a:extLst>
          </p:cNvPr>
          <p:cNvSpPr txBox="1"/>
          <p:nvPr/>
        </p:nvSpPr>
        <p:spPr>
          <a:xfrm>
            <a:off x="9651744" y="4447595"/>
            <a:ext cx="201066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Relationship between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𝛼,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, 𝛾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17A32E-17A6-5AB3-5A38-4A6BCE953CB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Inclusion Likelihood</a:t>
            </a:r>
          </a:p>
        </p:txBody>
      </p:sp>
    </p:spTree>
    <p:extLst>
      <p:ext uri="{BB962C8B-B14F-4D97-AF65-F5344CB8AC3E}">
        <p14:creationId xmlns:p14="http://schemas.microsoft.com/office/powerpoint/2010/main" val="197547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6" grpId="0"/>
      <p:bldP spid="27" grpId="0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2B9AC-A87E-5C96-947F-F8ADF9DB42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A37221-31D5-661B-4CA9-AA47C7A47D2A}"/>
              </a:ext>
            </a:extLst>
          </p:cNvPr>
          <p:cNvSpPr txBox="1"/>
          <p:nvPr/>
        </p:nvSpPr>
        <p:spPr>
          <a:xfrm>
            <a:off x="8643444" y="2274838"/>
            <a:ext cx="231462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Takeaway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 Inclusion Likelihood of PROF for minimal fee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82B0E-42C0-729E-8F18-C25BF80EC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46" y="1743682"/>
            <a:ext cx="6906258" cy="46469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F7B3D82-FF8F-882D-53E0-A65F448BA66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Inclusion Likelihood</a:t>
            </a:r>
          </a:p>
        </p:txBody>
      </p:sp>
    </p:spTree>
    <p:extLst>
      <p:ext uri="{BB962C8B-B14F-4D97-AF65-F5344CB8AC3E}">
        <p14:creationId xmlns:p14="http://schemas.microsoft.com/office/powerpoint/2010/main" val="793563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DC14C-D9CE-360D-CFE1-10435C0229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" sz="13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2F52A3-72BF-92A9-C0A1-A2800854B2B0}"/>
              </a:ext>
            </a:extLst>
          </p:cNvPr>
          <p:cNvSpPr txBox="1">
            <a:spLocks/>
          </p:cNvSpPr>
          <p:nvPr/>
        </p:nvSpPr>
        <p:spPr>
          <a:xfrm>
            <a:off x="984146" y="-9355"/>
            <a:ext cx="108674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A Step Further: Redistribution of MEV to Users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1466C-201A-555F-76E7-4B92D7195C0B}"/>
              </a:ext>
            </a:extLst>
          </p:cNvPr>
          <p:cNvSpPr/>
          <p:nvPr/>
        </p:nvSpPr>
        <p:spPr>
          <a:xfrm>
            <a:off x="2054431" y="2116777"/>
            <a:ext cx="1698172" cy="1742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527C6-9E0E-9A1E-BFA7-A685BEA9C0F1}"/>
              </a:ext>
            </a:extLst>
          </p:cNvPr>
          <p:cNvSpPr txBox="1"/>
          <p:nvPr/>
        </p:nvSpPr>
        <p:spPr>
          <a:xfrm>
            <a:off x="2358015" y="1605658"/>
            <a:ext cx="1091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DEX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978C6B-C294-A1DC-4703-0181D488B670}"/>
              </a:ext>
            </a:extLst>
          </p:cNvPr>
          <p:cNvSpPr txBox="1"/>
          <p:nvPr/>
        </p:nvSpPr>
        <p:spPr>
          <a:xfrm>
            <a:off x="2208455" y="2618797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ETH / USD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$100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0988B1-2C63-AEA1-21E9-1BF3A70094F0}"/>
              </a:ext>
            </a:extLst>
          </p:cNvPr>
          <p:cNvSpPr/>
          <p:nvPr/>
        </p:nvSpPr>
        <p:spPr>
          <a:xfrm>
            <a:off x="8742983" y="2067323"/>
            <a:ext cx="1698172" cy="1742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8FD62E-DA2E-B447-1207-C9A4556732EC}"/>
              </a:ext>
            </a:extLst>
          </p:cNvPr>
          <p:cNvSpPr txBox="1"/>
          <p:nvPr/>
        </p:nvSpPr>
        <p:spPr>
          <a:xfrm>
            <a:off x="8595778" y="1485660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Exchange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2A087D-04F5-248A-1CA2-DD58DE754979}"/>
              </a:ext>
            </a:extLst>
          </p:cNvPr>
          <p:cNvSpPr txBox="1"/>
          <p:nvPr/>
        </p:nvSpPr>
        <p:spPr>
          <a:xfrm>
            <a:off x="8897007" y="2569343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ETH / USD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$100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27E022-8553-04C9-15CB-C38545EA4900}"/>
              </a:ext>
            </a:extLst>
          </p:cNvPr>
          <p:cNvSpPr txBox="1"/>
          <p:nvPr/>
        </p:nvSpPr>
        <p:spPr>
          <a:xfrm>
            <a:off x="4433330" y="2092090"/>
            <a:ext cx="2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1. Alice buys 10 ETH</a:t>
            </a:r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4A228039-3D6D-E4AC-85DB-01D9A0326759}"/>
              </a:ext>
            </a:extLst>
          </p:cNvPr>
          <p:cNvSpPr/>
          <p:nvPr/>
        </p:nvSpPr>
        <p:spPr>
          <a:xfrm rot="16200000">
            <a:off x="3979397" y="2076810"/>
            <a:ext cx="227139" cy="48004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31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DC14C-D9CE-360D-CFE1-10435C0229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" sz="13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2F52A3-72BF-92A9-C0A1-A2800854B2B0}"/>
              </a:ext>
            </a:extLst>
          </p:cNvPr>
          <p:cNvSpPr txBox="1">
            <a:spLocks/>
          </p:cNvSpPr>
          <p:nvPr/>
        </p:nvSpPr>
        <p:spPr>
          <a:xfrm>
            <a:off x="984146" y="-9355"/>
            <a:ext cx="108674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A Step Further: Redistribution of MEV to Users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1466C-201A-555F-76E7-4B92D7195C0B}"/>
              </a:ext>
            </a:extLst>
          </p:cNvPr>
          <p:cNvSpPr/>
          <p:nvPr/>
        </p:nvSpPr>
        <p:spPr>
          <a:xfrm>
            <a:off x="2054431" y="2116777"/>
            <a:ext cx="1698172" cy="1742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527C6-9E0E-9A1E-BFA7-A685BEA9C0F1}"/>
              </a:ext>
            </a:extLst>
          </p:cNvPr>
          <p:cNvSpPr txBox="1"/>
          <p:nvPr/>
        </p:nvSpPr>
        <p:spPr>
          <a:xfrm>
            <a:off x="2358015" y="1605658"/>
            <a:ext cx="1091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DEX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978C6B-C294-A1DC-4703-0181D488B670}"/>
              </a:ext>
            </a:extLst>
          </p:cNvPr>
          <p:cNvSpPr txBox="1"/>
          <p:nvPr/>
        </p:nvSpPr>
        <p:spPr>
          <a:xfrm>
            <a:off x="2208455" y="2618797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ETH / USD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$102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0988B1-2C63-AEA1-21E9-1BF3A70094F0}"/>
              </a:ext>
            </a:extLst>
          </p:cNvPr>
          <p:cNvSpPr/>
          <p:nvPr/>
        </p:nvSpPr>
        <p:spPr>
          <a:xfrm>
            <a:off x="8742983" y="2067323"/>
            <a:ext cx="1698172" cy="1742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8FD62E-DA2E-B447-1207-C9A4556732EC}"/>
              </a:ext>
            </a:extLst>
          </p:cNvPr>
          <p:cNvSpPr txBox="1"/>
          <p:nvPr/>
        </p:nvSpPr>
        <p:spPr>
          <a:xfrm>
            <a:off x="8595778" y="1485660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Exchange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2A087D-04F5-248A-1CA2-DD58DE754979}"/>
              </a:ext>
            </a:extLst>
          </p:cNvPr>
          <p:cNvSpPr txBox="1"/>
          <p:nvPr/>
        </p:nvSpPr>
        <p:spPr>
          <a:xfrm>
            <a:off x="8897007" y="2569343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ETH / USD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$100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27E022-8553-04C9-15CB-C38545EA4900}"/>
              </a:ext>
            </a:extLst>
          </p:cNvPr>
          <p:cNvSpPr txBox="1"/>
          <p:nvPr/>
        </p:nvSpPr>
        <p:spPr>
          <a:xfrm>
            <a:off x="4433330" y="2092090"/>
            <a:ext cx="2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1. Alice buys 10 ETH</a:t>
            </a:r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4A228039-3D6D-E4AC-85DB-01D9A0326759}"/>
              </a:ext>
            </a:extLst>
          </p:cNvPr>
          <p:cNvSpPr/>
          <p:nvPr/>
        </p:nvSpPr>
        <p:spPr>
          <a:xfrm rot="16200000">
            <a:off x="3979397" y="2076810"/>
            <a:ext cx="227139" cy="48004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D98D2-7827-3F49-254A-6D466B2A3327}"/>
              </a:ext>
            </a:extLst>
          </p:cNvPr>
          <p:cNvSpPr txBox="1"/>
          <p:nvPr/>
        </p:nvSpPr>
        <p:spPr>
          <a:xfrm>
            <a:off x="4433330" y="2812193"/>
            <a:ext cx="4162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2. Arbitrageur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backruns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Alice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(buy 10 ETH on B and sell on 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Profit of $20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5877EA-B304-819E-7D45-16D09C55CFE4}"/>
              </a:ext>
            </a:extLst>
          </p:cNvPr>
          <p:cNvSpPr/>
          <p:nvPr/>
        </p:nvSpPr>
        <p:spPr>
          <a:xfrm>
            <a:off x="3839553" y="2028791"/>
            <a:ext cx="580385" cy="52670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2A9A8A64-36BF-3268-93AB-BD0D49279055}"/>
              </a:ext>
            </a:extLst>
          </p:cNvPr>
          <p:cNvSpPr/>
          <p:nvPr/>
        </p:nvSpPr>
        <p:spPr>
          <a:xfrm rot="16200000">
            <a:off x="4020167" y="2748107"/>
            <a:ext cx="227139" cy="48004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9C0A6D6E-0613-51A7-C735-BE7EC701590C}"/>
              </a:ext>
            </a:extLst>
          </p:cNvPr>
          <p:cNvSpPr/>
          <p:nvPr/>
        </p:nvSpPr>
        <p:spPr>
          <a:xfrm rot="5400000">
            <a:off x="8298745" y="2772227"/>
            <a:ext cx="227139" cy="48004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464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DC14C-D9CE-360D-CFE1-10435C0229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" sz="13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2F52A3-72BF-92A9-C0A1-A2800854B2B0}"/>
              </a:ext>
            </a:extLst>
          </p:cNvPr>
          <p:cNvSpPr txBox="1">
            <a:spLocks/>
          </p:cNvSpPr>
          <p:nvPr/>
        </p:nvSpPr>
        <p:spPr>
          <a:xfrm>
            <a:off x="984146" y="-9355"/>
            <a:ext cx="108674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A Step Further: Redistribution of MEV to Users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1466C-201A-555F-76E7-4B92D7195C0B}"/>
              </a:ext>
            </a:extLst>
          </p:cNvPr>
          <p:cNvSpPr/>
          <p:nvPr/>
        </p:nvSpPr>
        <p:spPr>
          <a:xfrm>
            <a:off x="2054431" y="2116777"/>
            <a:ext cx="1698172" cy="1742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527C6-9E0E-9A1E-BFA7-A685BEA9C0F1}"/>
              </a:ext>
            </a:extLst>
          </p:cNvPr>
          <p:cNvSpPr txBox="1"/>
          <p:nvPr/>
        </p:nvSpPr>
        <p:spPr>
          <a:xfrm>
            <a:off x="2358015" y="1605658"/>
            <a:ext cx="1091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DEX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978C6B-C294-A1DC-4703-0181D488B670}"/>
              </a:ext>
            </a:extLst>
          </p:cNvPr>
          <p:cNvSpPr txBox="1"/>
          <p:nvPr/>
        </p:nvSpPr>
        <p:spPr>
          <a:xfrm>
            <a:off x="2208455" y="2618797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ETH / USD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$100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0988B1-2C63-AEA1-21E9-1BF3A70094F0}"/>
              </a:ext>
            </a:extLst>
          </p:cNvPr>
          <p:cNvSpPr/>
          <p:nvPr/>
        </p:nvSpPr>
        <p:spPr>
          <a:xfrm>
            <a:off x="8742983" y="2067323"/>
            <a:ext cx="1698172" cy="1742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8FD62E-DA2E-B447-1207-C9A4556732EC}"/>
              </a:ext>
            </a:extLst>
          </p:cNvPr>
          <p:cNvSpPr txBox="1"/>
          <p:nvPr/>
        </p:nvSpPr>
        <p:spPr>
          <a:xfrm>
            <a:off x="8595778" y="1485660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Exchange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2A087D-04F5-248A-1CA2-DD58DE754979}"/>
              </a:ext>
            </a:extLst>
          </p:cNvPr>
          <p:cNvSpPr txBox="1"/>
          <p:nvPr/>
        </p:nvSpPr>
        <p:spPr>
          <a:xfrm>
            <a:off x="8897007" y="2569343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ETH / USD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$100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27E022-8553-04C9-15CB-C38545EA4900}"/>
              </a:ext>
            </a:extLst>
          </p:cNvPr>
          <p:cNvSpPr txBox="1"/>
          <p:nvPr/>
        </p:nvSpPr>
        <p:spPr>
          <a:xfrm>
            <a:off x="4433330" y="2092090"/>
            <a:ext cx="268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1. Alice buys 10 ETH</a:t>
            </a:r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4A228039-3D6D-E4AC-85DB-01D9A0326759}"/>
              </a:ext>
            </a:extLst>
          </p:cNvPr>
          <p:cNvSpPr/>
          <p:nvPr/>
        </p:nvSpPr>
        <p:spPr>
          <a:xfrm rot="16200000">
            <a:off x="3979397" y="2076810"/>
            <a:ext cx="227139" cy="48004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D98D2-7827-3F49-254A-6D466B2A3327}"/>
              </a:ext>
            </a:extLst>
          </p:cNvPr>
          <p:cNvSpPr txBox="1"/>
          <p:nvPr/>
        </p:nvSpPr>
        <p:spPr>
          <a:xfrm>
            <a:off x="4433330" y="2812193"/>
            <a:ext cx="4162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2. Arbitrageur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backruns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Alice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(buy 10 ETH on B and sell on 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Profit of $20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5877EA-B304-819E-7D45-16D09C55CFE4}"/>
              </a:ext>
            </a:extLst>
          </p:cNvPr>
          <p:cNvSpPr/>
          <p:nvPr/>
        </p:nvSpPr>
        <p:spPr>
          <a:xfrm>
            <a:off x="3839553" y="2028791"/>
            <a:ext cx="580385" cy="52670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2A9A8A64-36BF-3268-93AB-BD0D49279055}"/>
              </a:ext>
            </a:extLst>
          </p:cNvPr>
          <p:cNvSpPr/>
          <p:nvPr/>
        </p:nvSpPr>
        <p:spPr>
          <a:xfrm rot="16200000">
            <a:off x="4020167" y="2748107"/>
            <a:ext cx="227139" cy="48004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9C0A6D6E-0613-51A7-C735-BE7EC701590C}"/>
              </a:ext>
            </a:extLst>
          </p:cNvPr>
          <p:cNvSpPr/>
          <p:nvPr/>
        </p:nvSpPr>
        <p:spPr>
          <a:xfrm rot="5400000">
            <a:off x="8298745" y="2772227"/>
            <a:ext cx="227139" cy="48004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C0324B-1C27-E637-EC25-5760A97E8F86}"/>
              </a:ext>
            </a:extLst>
          </p:cNvPr>
          <p:cNvSpPr/>
          <p:nvPr/>
        </p:nvSpPr>
        <p:spPr>
          <a:xfrm>
            <a:off x="3893715" y="2618797"/>
            <a:ext cx="580385" cy="738271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B56038-C179-BE00-89C9-6FE50FB3DDA3}"/>
              </a:ext>
            </a:extLst>
          </p:cNvPr>
          <p:cNvSpPr/>
          <p:nvPr/>
        </p:nvSpPr>
        <p:spPr>
          <a:xfrm>
            <a:off x="8167867" y="2505422"/>
            <a:ext cx="484470" cy="738271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4AAB92-49AD-BBA4-D101-DCA142D5AAA0}"/>
              </a:ext>
            </a:extLst>
          </p:cNvPr>
          <p:cNvSpPr txBox="1"/>
          <p:nvPr/>
        </p:nvSpPr>
        <p:spPr>
          <a:xfrm>
            <a:off x="4669821" y="4134627"/>
            <a:ext cx="34980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Share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$X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with Alice,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$20-X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divided up between validator and arbitrageur</a:t>
            </a:r>
          </a:p>
        </p:txBody>
      </p:sp>
    </p:spTree>
    <p:extLst>
      <p:ext uri="{BB962C8B-B14F-4D97-AF65-F5344CB8AC3E}">
        <p14:creationId xmlns:p14="http://schemas.microsoft.com/office/powerpoint/2010/main" val="2190189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26F26B7-0116-F020-E4E9-858A746DE2B3}"/>
              </a:ext>
            </a:extLst>
          </p:cNvPr>
          <p:cNvGrpSpPr/>
          <p:nvPr/>
        </p:nvGrpSpPr>
        <p:grpSpPr>
          <a:xfrm>
            <a:off x="5928262" y="1236137"/>
            <a:ext cx="5741636" cy="4950122"/>
            <a:chOff x="3979333" y="88372"/>
            <a:chExt cx="5981234" cy="5285761"/>
          </a:xfrm>
        </p:grpSpPr>
        <p:sp>
          <p:nvSpPr>
            <p:cNvPr id="198" name="Google Shape;198;p16"/>
            <p:cNvSpPr/>
            <p:nvPr/>
          </p:nvSpPr>
          <p:spPr>
            <a:xfrm>
              <a:off x="3979333" y="272633"/>
              <a:ext cx="3784800" cy="4030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2267" b="0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Relay</a:t>
              </a:r>
              <a:endParaRPr kumimoji="0" sz="2267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199" name="Google Shape;199;p16"/>
            <p:cNvCxnSpPr/>
            <p:nvPr/>
          </p:nvCxnSpPr>
          <p:spPr>
            <a:xfrm>
              <a:off x="5183400" y="1909199"/>
              <a:ext cx="7600" cy="463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0" name="Google Shape;200;p16"/>
            <p:cNvCxnSpPr/>
            <p:nvPr/>
          </p:nvCxnSpPr>
          <p:spPr>
            <a:xfrm rot="10800000" flipH="1">
              <a:off x="5547360" y="1524000"/>
              <a:ext cx="3121200" cy="8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1" name="Google Shape;201;p16"/>
            <p:cNvSpPr/>
            <p:nvPr/>
          </p:nvSpPr>
          <p:spPr>
            <a:xfrm>
              <a:off x="4419600" y="493533"/>
              <a:ext cx="2082800" cy="15664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TEE</a:t>
              </a: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4527000" y="591867"/>
              <a:ext cx="1857200" cy="77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PROF</a:t>
              </a: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Bundle Merger</a:t>
              </a: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6519892" y="2633073"/>
              <a:ext cx="244000" cy="244000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204" name="Google Shape;204;p16"/>
            <p:cNvGrpSpPr/>
            <p:nvPr/>
          </p:nvGrpSpPr>
          <p:grpSpPr>
            <a:xfrm>
              <a:off x="7720503" y="1110073"/>
              <a:ext cx="426711" cy="358428"/>
              <a:chOff x="6387349" y="1553038"/>
              <a:chExt cx="502801" cy="441124"/>
            </a:xfrm>
          </p:grpSpPr>
          <p:sp>
            <p:nvSpPr>
              <p:cNvPr id="205" name="Google Shape;205;p16"/>
              <p:cNvSpPr/>
              <p:nvPr/>
            </p:nvSpPr>
            <p:spPr>
              <a:xfrm>
                <a:off x="6387349" y="1553038"/>
                <a:ext cx="502800" cy="3300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6"/>
              <p:cNvSpPr/>
              <p:nvPr/>
            </p:nvSpPr>
            <p:spPr>
              <a:xfrm>
                <a:off x="6387350" y="1884362"/>
                <a:ext cx="502800" cy="109800"/>
              </a:xfrm>
              <a:prstGeom prst="rect">
                <a:avLst/>
              </a:prstGeom>
              <a:solidFill>
                <a:srgbClr val="98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207" name="Google Shape;207;p16"/>
            <p:cNvSpPr txBox="1"/>
            <p:nvPr/>
          </p:nvSpPr>
          <p:spPr>
            <a:xfrm>
              <a:off x="6939144" y="88372"/>
              <a:ext cx="1612400" cy="6977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4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Header</a:t>
              </a:r>
              <a:r>
                <a:rPr kumimoji="0" lang="en" sz="1467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 h</a:t>
              </a:r>
              <a:r>
                <a:rPr kumimoji="0" lang="en" sz="1467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1</a:t>
              </a:r>
              <a:r>
                <a:rPr kumimoji="0" lang="en-US" sz="1467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 </a:t>
              </a:r>
              <a:r>
                <a:rPr kumimoji="0" lang="en-US" sz="14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f</a:t>
              </a:r>
              <a:r>
                <a:rPr kumimoji="0" lang="en" sz="14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rom PROF</a:t>
              </a:r>
              <a:endParaRPr kumimoji="0" sz="1467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8640167" y="272633"/>
              <a:ext cx="1320400" cy="3316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Tx/>
                <a:buNone/>
                <a:tabLst/>
                <a:defRPr/>
              </a:pPr>
              <a:r>
                <a:rPr kumimoji="0" lang="en" sz="1867" b="0" i="0" u="sng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Validator</a:t>
              </a:r>
              <a:endParaRPr kumimoji="0" sz="1867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5531533" y="4552269"/>
              <a:ext cx="610400" cy="177600"/>
            </a:xfrm>
            <a:prstGeom prst="rect">
              <a:avLst/>
            </a:prstGeom>
            <a:solidFill>
              <a:srgbClr val="674EA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210" name="Google Shape;210;p16"/>
            <p:cNvGrpSpPr/>
            <p:nvPr/>
          </p:nvGrpSpPr>
          <p:grpSpPr>
            <a:xfrm>
              <a:off x="6797907" y="2447287"/>
              <a:ext cx="548663" cy="638450"/>
              <a:chOff x="6247124" y="2671738"/>
              <a:chExt cx="502806" cy="582173"/>
            </a:xfrm>
          </p:grpSpPr>
          <p:sp>
            <p:nvSpPr>
              <p:cNvPr id="211" name="Google Shape;211;p16"/>
              <p:cNvSpPr/>
              <p:nvPr/>
            </p:nvSpPr>
            <p:spPr>
              <a:xfrm>
                <a:off x="6247130" y="3111411"/>
                <a:ext cx="502800" cy="142500"/>
              </a:xfrm>
              <a:prstGeom prst="rect">
                <a:avLst/>
              </a:prstGeom>
              <a:solidFill>
                <a:srgbClr val="674EA7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grpSp>
            <p:nvGrpSpPr>
              <p:cNvPr id="212" name="Google Shape;212;p16"/>
              <p:cNvGrpSpPr/>
              <p:nvPr/>
            </p:nvGrpSpPr>
            <p:grpSpPr>
              <a:xfrm>
                <a:off x="6247124" y="2671738"/>
                <a:ext cx="502801" cy="441124"/>
                <a:chOff x="6387349" y="1553038"/>
                <a:chExt cx="502801" cy="441124"/>
              </a:xfrm>
            </p:grpSpPr>
            <p:sp>
              <p:nvSpPr>
                <p:cNvPr id="213" name="Google Shape;213;p16"/>
                <p:cNvSpPr/>
                <p:nvPr/>
              </p:nvSpPr>
              <p:spPr>
                <a:xfrm>
                  <a:off x="6387349" y="1553038"/>
                  <a:ext cx="502800" cy="330000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ctr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214" name="Google Shape;214;p16"/>
                <p:cNvSpPr/>
                <p:nvPr/>
              </p:nvSpPr>
              <p:spPr>
                <a:xfrm>
                  <a:off x="6387350" y="1884362"/>
                  <a:ext cx="502800" cy="109800"/>
                </a:xfrm>
                <a:prstGeom prst="rect">
                  <a:avLst/>
                </a:prstGeom>
                <a:solidFill>
                  <a:srgbClr val="98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ctr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15" name="Google Shape;215;p16"/>
            <p:cNvSpPr/>
            <p:nvPr/>
          </p:nvSpPr>
          <p:spPr>
            <a:xfrm>
              <a:off x="5896715" y="2558464"/>
              <a:ext cx="487600" cy="190000"/>
            </a:xfrm>
            <a:prstGeom prst="rect">
              <a:avLst/>
            </a:prstGeom>
            <a:solidFill>
              <a:srgbClr val="674EA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5531533" y="2652733"/>
              <a:ext cx="244000" cy="244000"/>
            </a:xfrm>
            <a:prstGeom prst="mathPlus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217" name="Google Shape;217;p16"/>
            <p:cNvGrpSpPr/>
            <p:nvPr/>
          </p:nvGrpSpPr>
          <p:grpSpPr>
            <a:xfrm>
              <a:off x="4934428" y="2425494"/>
              <a:ext cx="548657" cy="478825"/>
              <a:chOff x="6387349" y="1553038"/>
              <a:chExt cx="502801" cy="441124"/>
            </a:xfrm>
          </p:grpSpPr>
          <p:sp>
            <p:nvSpPr>
              <p:cNvPr id="218" name="Google Shape;218;p16"/>
              <p:cNvSpPr/>
              <p:nvPr/>
            </p:nvSpPr>
            <p:spPr>
              <a:xfrm>
                <a:off x="6387349" y="1553038"/>
                <a:ext cx="502800" cy="3300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16"/>
              <p:cNvSpPr/>
              <p:nvPr/>
            </p:nvSpPr>
            <p:spPr>
              <a:xfrm>
                <a:off x="6387350" y="1884362"/>
                <a:ext cx="502800" cy="109800"/>
              </a:xfrm>
              <a:prstGeom prst="rect">
                <a:avLst/>
              </a:prstGeom>
              <a:solidFill>
                <a:srgbClr val="98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cxnSp>
          <p:nvCxnSpPr>
            <p:cNvPr id="220" name="Google Shape;220;p16"/>
            <p:cNvCxnSpPr/>
            <p:nvPr/>
          </p:nvCxnSpPr>
          <p:spPr>
            <a:xfrm>
              <a:off x="5199600" y="3329132"/>
              <a:ext cx="7600" cy="1566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2" name="Google Shape;222;p16"/>
            <p:cNvSpPr/>
            <p:nvPr/>
          </p:nvSpPr>
          <p:spPr>
            <a:xfrm>
              <a:off x="4974100" y="4842933"/>
              <a:ext cx="2140800" cy="531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Arbitrageurs</a:t>
              </a: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5480300" y="3661751"/>
              <a:ext cx="1320400" cy="4400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Auction</a:t>
              </a: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224" name="Google Shape;224;p16"/>
            <p:cNvCxnSpPr/>
            <p:nvPr/>
          </p:nvCxnSpPr>
          <p:spPr>
            <a:xfrm rot="10800000" flipH="1">
              <a:off x="5836733" y="4099469"/>
              <a:ext cx="124000" cy="55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5" name="Google Shape;225;p16"/>
            <p:cNvCxnSpPr/>
            <p:nvPr/>
          </p:nvCxnSpPr>
          <p:spPr>
            <a:xfrm rot="10800000">
              <a:off x="6434715" y="4116481"/>
              <a:ext cx="187200" cy="53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6" name="Google Shape;226;p16"/>
            <p:cNvCxnSpPr>
              <a:stCxn id="223" idx="0"/>
              <a:endCxn id="227" idx="2"/>
            </p:cNvCxnSpPr>
            <p:nvPr/>
          </p:nvCxnSpPr>
          <p:spPr>
            <a:xfrm flipV="1">
              <a:off x="6140500" y="3251725"/>
              <a:ext cx="8033" cy="41002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8" name="Google Shape;228;p16"/>
            <p:cNvSpPr txBox="1"/>
            <p:nvPr/>
          </p:nvSpPr>
          <p:spPr>
            <a:xfrm>
              <a:off x="6914667" y="4180901"/>
              <a:ext cx="1384800" cy="6977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4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Backrunning </a:t>
              </a:r>
              <a:endParaRPr kumimoji="0" sz="14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4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Transactions </a:t>
              </a: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27" name="Google Shape;227;p16"/>
            <p:cNvSpPr txBox="1"/>
            <p:nvPr/>
          </p:nvSpPr>
          <p:spPr>
            <a:xfrm>
              <a:off x="5666933" y="2779777"/>
              <a:ext cx="963200" cy="4719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467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θ</a:t>
              </a:r>
              <a:r>
                <a:rPr kumimoji="0" lang="en" sz="1467" b="0" i="1" u="none" strike="noStrike" kern="0" cap="none" spc="0" normalizeH="0" baseline="-25000" noProof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share</a:t>
              </a:r>
              <a:endParaRPr kumimoji="0" sz="1867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29" name="Google Shape;229;p16"/>
            <p:cNvSpPr txBox="1"/>
            <p:nvPr/>
          </p:nvSpPr>
          <p:spPr>
            <a:xfrm>
              <a:off x="4526999" y="2881301"/>
              <a:ext cx="1320400" cy="4719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467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B</a:t>
              </a:r>
              <a:r>
                <a:rPr kumimoji="0" lang="en" sz="1467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PROF</a:t>
              </a:r>
              <a:endParaRPr kumimoji="0" sz="1467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6316715" y="4546081"/>
              <a:ext cx="610400" cy="190000"/>
            </a:xfrm>
            <a:prstGeom prst="rect">
              <a:avLst/>
            </a:prstGeom>
            <a:solidFill>
              <a:srgbClr val="8E7CC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232" name="Google Shape;232;p16"/>
            <p:cNvGrpSpPr/>
            <p:nvPr/>
          </p:nvGrpSpPr>
          <p:grpSpPr>
            <a:xfrm>
              <a:off x="8885151" y="660733"/>
              <a:ext cx="1038189" cy="615600"/>
              <a:chOff x="6710375" y="1266375"/>
              <a:chExt cx="778642" cy="461700"/>
            </a:xfrm>
          </p:grpSpPr>
          <p:pic>
            <p:nvPicPr>
              <p:cNvPr id="233" name="Google Shape;233;p1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710375" y="1347548"/>
                <a:ext cx="283464" cy="2834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4" name="Google Shape;234;p16"/>
              <p:cNvSpPr/>
              <p:nvPr/>
            </p:nvSpPr>
            <p:spPr>
              <a:xfrm>
                <a:off x="6794817" y="1266375"/>
                <a:ext cx="6942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4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TLS</a:t>
                </a:r>
                <a:endParaRPr kumimoji="0" sz="14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cxnSp>
          <p:nvCxnSpPr>
            <p:cNvPr id="235" name="Google Shape;235;p16"/>
            <p:cNvCxnSpPr/>
            <p:nvPr/>
          </p:nvCxnSpPr>
          <p:spPr>
            <a:xfrm rot="5400000" flipH="1">
              <a:off x="7404300" y="1033000"/>
              <a:ext cx="626800" cy="2376000"/>
            </a:xfrm>
            <a:prstGeom prst="bentConnector2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6" name="Google Shape;236;p16"/>
            <p:cNvSpPr txBox="1"/>
            <p:nvPr/>
          </p:nvSpPr>
          <p:spPr>
            <a:xfrm>
              <a:off x="8703100" y="2377440"/>
              <a:ext cx="811600" cy="3536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467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sig(h</a:t>
              </a:r>
              <a:r>
                <a:rPr kumimoji="0" lang="en" sz="1467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2</a:t>
              </a:r>
              <a:r>
                <a:rPr kumimoji="0" lang="en" sz="1467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)</a:t>
              </a:r>
              <a:endParaRPr kumimoji="0" sz="1467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37" name="Google Shape;237;p16"/>
            <p:cNvSpPr txBox="1"/>
            <p:nvPr/>
          </p:nvSpPr>
          <p:spPr>
            <a:xfrm>
              <a:off x="8705088" y="406400"/>
              <a:ext cx="816800" cy="353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467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sig(h</a:t>
              </a:r>
              <a:r>
                <a:rPr kumimoji="0" lang="en" sz="1467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1 </a:t>
              </a:r>
              <a:r>
                <a:rPr kumimoji="0" lang="en" sz="1467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)</a:t>
              </a:r>
              <a:endParaRPr kumimoji="0" sz="1467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238" name="Google Shape;238;p16"/>
            <p:cNvCxnSpPr/>
            <p:nvPr/>
          </p:nvCxnSpPr>
          <p:spPr>
            <a:xfrm rot="5400000">
              <a:off x="7583180" y="-304460"/>
              <a:ext cx="244000" cy="2377600"/>
            </a:xfrm>
            <a:prstGeom prst="bentConnector2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9" name="Google Shape;239;p16"/>
            <p:cNvSpPr txBox="1"/>
            <p:nvPr/>
          </p:nvSpPr>
          <p:spPr>
            <a:xfrm>
              <a:off x="7489220" y="2104667"/>
              <a:ext cx="1172800" cy="4719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14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FFFFFF"/>
                  </a:highlight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Header </a:t>
              </a:r>
              <a:r>
                <a:rPr kumimoji="0" lang="en" sz="1467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h</a:t>
              </a:r>
              <a:r>
                <a:rPr kumimoji="0" lang="en" sz="1467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rPr>
                <a:t>2</a:t>
              </a:r>
              <a:endParaRPr kumimoji="0" sz="1467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cxnSp>
          <p:nvCxnSpPr>
            <p:cNvPr id="240" name="Google Shape;240;p16"/>
            <p:cNvCxnSpPr/>
            <p:nvPr/>
          </p:nvCxnSpPr>
          <p:spPr>
            <a:xfrm>
              <a:off x="7344100" y="2564533"/>
              <a:ext cx="1359200" cy="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1" name="Google Shape;241;p16"/>
            <p:cNvCxnSpPr/>
            <p:nvPr/>
          </p:nvCxnSpPr>
          <p:spPr>
            <a:xfrm>
              <a:off x="7344100" y="2970933"/>
              <a:ext cx="1304400" cy="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2" name="Google Shape;242;p16"/>
            <p:cNvCxnSpPr/>
            <p:nvPr/>
          </p:nvCxnSpPr>
          <p:spPr>
            <a:xfrm rot="10800000" flipH="1">
              <a:off x="6504027" y="640960"/>
              <a:ext cx="2218800" cy="8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43" name="Google Shape;243;p16"/>
            <p:cNvGrpSpPr/>
            <p:nvPr/>
          </p:nvGrpSpPr>
          <p:grpSpPr>
            <a:xfrm>
              <a:off x="8885152" y="1817200"/>
              <a:ext cx="1037785" cy="615600"/>
              <a:chOff x="6710375" y="1266375"/>
              <a:chExt cx="778339" cy="461700"/>
            </a:xfrm>
          </p:grpSpPr>
          <p:pic>
            <p:nvPicPr>
              <p:cNvPr id="244" name="Google Shape;244;p1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710375" y="1347548"/>
                <a:ext cx="283464" cy="2834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5" name="Google Shape;245;p16"/>
              <p:cNvSpPr/>
              <p:nvPr/>
            </p:nvSpPr>
            <p:spPr>
              <a:xfrm>
                <a:off x="6794814" y="1266375"/>
                <a:ext cx="6939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" sz="14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rPr>
                  <a:t>TLS</a:t>
                </a:r>
                <a:endParaRPr kumimoji="0" sz="14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3F5862-ECD7-1196-2F62-E56F5C5F42BC}"/>
                </a:ext>
              </a:extLst>
            </p:cNvPr>
            <p:cNvSpPr/>
            <p:nvPr/>
          </p:nvSpPr>
          <p:spPr>
            <a:xfrm>
              <a:off x="6840725" y="333854"/>
              <a:ext cx="199385" cy="2004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4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1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555B770-4585-C3B1-C0CB-37292C50D8D5}"/>
                </a:ext>
              </a:extLst>
            </p:cNvPr>
            <p:cNvSpPr/>
            <p:nvPr/>
          </p:nvSpPr>
          <p:spPr>
            <a:xfrm>
              <a:off x="6840226" y="750627"/>
              <a:ext cx="199385" cy="2004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4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2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B635E66-EB48-446C-01BF-383829F0B106}"/>
                </a:ext>
              </a:extLst>
            </p:cNvPr>
            <p:cNvSpPr/>
            <p:nvPr/>
          </p:nvSpPr>
          <p:spPr>
            <a:xfrm>
              <a:off x="6840226" y="1230379"/>
              <a:ext cx="199385" cy="2004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4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3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03A281-6295-D123-74B7-2F247908D779}"/>
                </a:ext>
              </a:extLst>
            </p:cNvPr>
            <p:cNvSpPr/>
            <p:nvPr/>
          </p:nvSpPr>
          <p:spPr>
            <a:xfrm>
              <a:off x="4898974" y="3581867"/>
              <a:ext cx="199385" cy="2004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4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0C516F0-C4C1-D304-F08E-953CF01A6156}"/>
                </a:ext>
              </a:extLst>
            </p:cNvPr>
            <p:cNvSpPr/>
            <p:nvPr/>
          </p:nvSpPr>
          <p:spPr>
            <a:xfrm>
              <a:off x="5521757" y="3784579"/>
              <a:ext cx="199385" cy="2004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4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032411E-FF56-9B43-7062-164CCF03A676}"/>
                </a:ext>
              </a:extLst>
            </p:cNvPr>
            <p:cNvSpPr/>
            <p:nvPr/>
          </p:nvSpPr>
          <p:spPr>
            <a:xfrm>
              <a:off x="6045633" y="2277197"/>
              <a:ext cx="199385" cy="2004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4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5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063646-5DF6-B03B-66FE-FFA89E39AAD5}"/>
                </a:ext>
              </a:extLst>
            </p:cNvPr>
            <p:cNvSpPr/>
            <p:nvPr/>
          </p:nvSpPr>
          <p:spPr>
            <a:xfrm>
              <a:off x="7368989" y="2225007"/>
              <a:ext cx="199385" cy="2004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4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3C73615-1ABD-D664-CCC5-299B7EC10CFF}"/>
                </a:ext>
              </a:extLst>
            </p:cNvPr>
            <p:cNvSpPr/>
            <p:nvPr/>
          </p:nvSpPr>
          <p:spPr>
            <a:xfrm>
              <a:off x="6840540" y="1644287"/>
              <a:ext cx="199385" cy="2004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4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DE9182-354F-9D4A-FC64-A6637883FA87}"/>
                </a:ext>
              </a:extLst>
            </p:cNvPr>
            <p:cNvSpPr/>
            <p:nvPr/>
          </p:nvSpPr>
          <p:spPr>
            <a:xfrm>
              <a:off x="7875452" y="2728290"/>
              <a:ext cx="199385" cy="2004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4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8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FB3D4C-3931-CA01-B712-158337FDE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3731" y="3052724"/>
              <a:ext cx="1032933" cy="203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2E59BC8-B2F3-5ADC-8EC0-A76DF186C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2074" y="1231216"/>
              <a:ext cx="575733" cy="203200"/>
            </a:xfrm>
            <a:prstGeom prst="rect">
              <a:avLst/>
            </a:prstGeom>
          </p:spPr>
        </p:pic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3FA1659-DCE8-4193-A858-BEF98A6E3F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D5E6936-5B6C-D016-E44E-3AD1FE319A41}"/>
              </a:ext>
            </a:extLst>
          </p:cNvPr>
          <p:cNvSpPr txBox="1">
            <a:spLocks/>
          </p:cNvSpPr>
          <p:nvPr/>
        </p:nvSpPr>
        <p:spPr>
          <a:xfrm>
            <a:off x="1079650" y="21422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111E075-E2A4-4807-25E1-E142E3A71861}"/>
              </a:ext>
            </a:extLst>
          </p:cNvPr>
          <p:cNvSpPr txBox="1">
            <a:spLocks/>
          </p:cNvSpPr>
          <p:nvPr/>
        </p:nvSpPr>
        <p:spPr>
          <a:xfrm>
            <a:off x="763552" y="2294461"/>
            <a:ext cx="5216328" cy="2270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Redistribute any MEV opportunity created by PROF users back to them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instance, arbitrage from backrunning of DEX trades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63BDC-CFCA-6FE7-DF2F-4012A22D4A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PROF-Share : A Step Further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3FA1659-DCE8-4193-A858-BEF98A6E3F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D5E6936-5B6C-D016-E44E-3AD1FE319A41}"/>
              </a:ext>
            </a:extLst>
          </p:cNvPr>
          <p:cNvSpPr txBox="1">
            <a:spLocks/>
          </p:cNvSpPr>
          <p:nvPr/>
        </p:nvSpPr>
        <p:spPr>
          <a:xfrm>
            <a:off x="-306770" y="45734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A3BFE6-B4FF-1D75-D342-ECA4A9B13EE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Related Redistribution Mechanisms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E29A376-D4C2-3414-08A3-ED5B914FEF1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MEV-Share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MEV-Blocker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Attempts to prevent frontrunning through a trusted intermediary</a:t>
            </a:r>
          </a:p>
          <a:p>
            <a:r>
              <a:rPr lang="en-US" sz="2800" dirty="0">
                <a:solidFill>
                  <a:srgbClr val="FF0000"/>
                </a:solidFill>
                <a:latin typeface="Calibri" panose="020F0502020204030204"/>
              </a:rPr>
              <a:t>Yet, needs to leak hints about transaction contents for attracting and facilitating backrunning and redistribution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en-US" sz="2800" dirty="0">
                <a:solidFill>
                  <a:sysClr val="windowText" lastClr="000000"/>
                </a:solidFill>
                <a:latin typeface="Calibri" panose="020F0502020204030204"/>
              </a:rPr>
              <a:t>Widespread in industry : Revenue to the validator from MEV-Share and MEV-Blocker is pivotal in deciding the winner of a majority of auctions!</a:t>
            </a:r>
            <a:endParaRPr lang="en-US" sz="2800" dirty="0">
              <a:solidFill>
                <a:sysClr val="windowText" lastClr="000000"/>
              </a:solidFill>
              <a:latin typeface="Calibri" panose="020F0502020204030204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723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3FA1659-DCE8-4193-A858-BEF98A6E3F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D5E6936-5B6C-D016-E44E-3AD1FE319A41}"/>
              </a:ext>
            </a:extLst>
          </p:cNvPr>
          <p:cNvSpPr txBox="1">
            <a:spLocks/>
          </p:cNvSpPr>
          <p:nvPr/>
        </p:nvSpPr>
        <p:spPr>
          <a:xfrm>
            <a:off x="-457378" y="28844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111E075-E2A4-4807-25E1-E142E3A71861}"/>
              </a:ext>
            </a:extLst>
          </p:cNvPr>
          <p:cNvSpPr txBox="1">
            <a:spLocks/>
          </p:cNvSpPr>
          <p:nvPr/>
        </p:nvSpPr>
        <p:spPr>
          <a:xfrm>
            <a:off x="838200" y="5567906"/>
            <a:ext cx="10918933" cy="5244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000"/>
              </a:spcBef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6990F2-80A0-EFFD-3CCD-C566855C02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Other benefits of PROF-Share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D5CAD1C-40A9-5F0C-09B5-8F07F6F324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ysClr val="windowText" lastClr="000000"/>
                </a:solidFill>
                <a:latin typeface="Calibri" panose="020F0502020204030204"/>
              </a:rPr>
              <a:t>PROF-Share transactions are completely private until the validator commits to including them, and then are completely released for backrunning</a:t>
            </a:r>
          </a:p>
          <a:p>
            <a:pPr>
              <a:defRPr/>
            </a:pPr>
            <a:r>
              <a:rPr lang="en-US" sz="2800" dirty="0">
                <a:solidFill>
                  <a:sysClr val="windowText" lastClr="000000"/>
                </a:solidFill>
                <a:latin typeface="Calibri" panose="020F0502020204030204"/>
              </a:rPr>
              <a:t>As a result:</a:t>
            </a:r>
          </a:p>
          <a:p>
            <a:pPr>
              <a:defRPr/>
            </a:pPr>
            <a:r>
              <a:rPr lang="en-US" sz="2800" dirty="0">
                <a:solidFill>
                  <a:sysClr val="windowText" lastClr="000000"/>
                </a:solidFill>
                <a:latin typeface="Calibri" panose="020F0502020204030204"/>
              </a:rPr>
              <a:t>More efficient backrunning compared to backrunning based on hints (gas savings as state is known </a:t>
            </a:r>
            <a:r>
              <a:rPr lang="en-US" sz="2800" dirty="0" err="1">
                <a:solidFill>
                  <a:sysClr val="windowText" lastClr="000000"/>
                </a:solidFill>
                <a:latin typeface="Calibri" panose="020F0502020204030204"/>
              </a:rPr>
              <a:t>offchain</a:t>
            </a:r>
            <a:r>
              <a:rPr lang="en-US" sz="2800" dirty="0">
                <a:solidFill>
                  <a:sysClr val="windowText" lastClr="000000"/>
                </a:solidFill>
                <a:latin typeface="Calibri" panose="020F0502020204030204"/>
              </a:rPr>
              <a:t>)</a:t>
            </a:r>
          </a:p>
          <a:p>
            <a:pPr>
              <a:defRPr/>
            </a:pPr>
            <a:r>
              <a:rPr lang="en-US" sz="2800" dirty="0">
                <a:solidFill>
                  <a:sysClr val="windowText" lastClr="000000"/>
                </a:solidFill>
                <a:latin typeface="Calibri" panose="020F0502020204030204"/>
              </a:rPr>
              <a:t>PROF-Share users get to keep </a:t>
            </a:r>
            <a:r>
              <a:rPr lang="en-US" sz="2800" i="1" dirty="0">
                <a:solidFill>
                  <a:sysClr val="windowText" lastClr="000000"/>
                </a:solidFill>
                <a:latin typeface="Calibri" panose="020F0502020204030204"/>
              </a:rPr>
              <a:t>almost all</a:t>
            </a:r>
            <a:r>
              <a:rPr lang="en-US" sz="2800" dirty="0">
                <a:solidFill>
                  <a:sysClr val="windowText" lastClr="000000"/>
                </a:solidFill>
                <a:latin typeface="Calibri" panose="020F0502020204030204"/>
              </a:rPr>
              <a:t> of the backrunning profits rather than sharing it with validators (as in MEV-Share)</a:t>
            </a:r>
          </a:p>
          <a:p>
            <a:pPr>
              <a:defRPr/>
            </a:pPr>
            <a:r>
              <a:rPr lang="en-US" sz="2800" dirty="0">
                <a:solidFill>
                  <a:sysClr val="windowText" lastClr="000000"/>
                </a:solidFill>
                <a:latin typeface="Calibri" panose="020F0502020204030204"/>
              </a:rPr>
              <a:t>Organic backrunning between transactions of a PROF bundle – one PROF user could be a “</a:t>
            </a:r>
            <a:r>
              <a:rPr lang="en-US" sz="2800" dirty="0" err="1">
                <a:solidFill>
                  <a:sysClr val="windowText" lastClr="000000"/>
                </a:solidFill>
                <a:latin typeface="Calibri" panose="020F0502020204030204"/>
              </a:rPr>
              <a:t>backrunner</a:t>
            </a:r>
            <a:r>
              <a:rPr lang="en-US" sz="2800" dirty="0">
                <a:solidFill>
                  <a:sysClr val="windowText" lastClr="000000"/>
                </a:solidFill>
                <a:latin typeface="Calibri" panose="020F0502020204030204"/>
              </a:rPr>
              <a:t>” of another user if they trade in opposite directions</a:t>
            </a:r>
            <a:endParaRPr lang="en-US" sz="2800" dirty="0">
              <a:solidFill>
                <a:sysClr val="windowText" lastClr="000000"/>
              </a:solidFill>
              <a:latin typeface="Calibri" panose="020F0502020204030204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113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36D12-3FE3-3AB4-A7AB-DD7408B3A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D6F16C-A14B-90CC-1283-9B68212FC9C5}"/>
              </a:ext>
            </a:extLst>
          </p:cNvPr>
          <p:cNvSpPr txBox="1">
            <a:spLocks/>
          </p:cNvSpPr>
          <p:nvPr/>
        </p:nvSpPr>
        <p:spPr>
          <a:xfrm>
            <a:off x="-672530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113D865-EEAD-4572-5AE6-DE32EE16DBD0}"/>
              </a:ext>
            </a:extLst>
          </p:cNvPr>
          <p:cNvSpPr txBox="1">
            <a:spLocks/>
          </p:cNvSpPr>
          <p:nvPr/>
        </p:nvSpPr>
        <p:spPr>
          <a:xfrm>
            <a:off x="984147" y="1467604"/>
            <a:ext cx="10918933" cy="55975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 different protection mechanisms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 v/s PROF-Share v/s MEV-Share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Model: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DEX : A constant product AMM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external infinite liquidity market for arbitragers (Centralized Exchanges) – constant price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out with AMM price of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user trades a unit quantity in randomly either direction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Demand Ratio (informally) : A maximum cap on how much volume of trades are in one direction compared to a baseline of net 0 buy and 0 sell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8625F8-459A-1C32-F59D-763C447AA6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Economic Utility Analysis</a:t>
            </a:r>
          </a:p>
        </p:txBody>
      </p:sp>
    </p:spTree>
    <p:extLst>
      <p:ext uri="{BB962C8B-B14F-4D97-AF65-F5344CB8AC3E}">
        <p14:creationId xmlns:p14="http://schemas.microsoft.com/office/powerpoint/2010/main" val="3159394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7EE9997D-CE34-AF4F-9AD7-39B99E639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24" y="1556264"/>
            <a:ext cx="5200408" cy="3900306"/>
          </a:xfrm>
          <a:prstGeom prst="rect">
            <a:avLst/>
          </a:prstGeom>
        </p:spPr>
      </p:pic>
      <p:pic>
        <p:nvPicPr>
          <p:cNvPr id="5" name="Picture 4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8CECA316-C079-DF03-F320-053E0B660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609" y="1556264"/>
            <a:ext cx="5198599" cy="38989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36D12-3FE3-3AB4-A7AB-DD7408B3AB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08BA730-F62E-41C7-29EE-9A4489786E0C}"/>
              </a:ext>
            </a:extLst>
          </p:cNvPr>
          <p:cNvSpPr txBox="1">
            <a:spLocks/>
          </p:cNvSpPr>
          <p:nvPr/>
        </p:nvSpPr>
        <p:spPr>
          <a:xfrm>
            <a:off x="296885" y="5560272"/>
            <a:ext cx="11361324" cy="12858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Takeaway1 : PROF-Share always delivers the highest value of users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Takeaway2: In times of low net demand, PROF delivers higher value even without redistribution benefits (MEV-Share), thanks to organic backrunning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29B326-1DAB-4803-1891-E82FDA890F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Economic Utility Analysis</a:t>
            </a:r>
          </a:p>
        </p:txBody>
      </p:sp>
    </p:spTree>
    <p:extLst>
      <p:ext uri="{BB962C8B-B14F-4D97-AF65-F5344CB8AC3E}">
        <p14:creationId xmlns:p14="http://schemas.microsoft.com/office/powerpoint/2010/main" val="4260864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93E0-33C9-1C02-0B02-306884D9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>
                <a:latin typeface="Calibri"/>
                <a:ea typeface="Calibri"/>
                <a:cs typeface="Calibri"/>
              </a:rPr>
              <a:t>Systematization of Value Extraction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496473B-0390-A287-EA3D-E7A16B62B8F6}"/>
              </a:ext>
            </a:extLst>
          </p:cNvPr>
          <p:cNvGrpSpPr/>
          <p:nvPr/>
        </p:nvGrpSpPr>
        <p:grpSpPr>
          <a:xfrm>
            <a:off x="2221155" y="4211503"/>
            <a:ext cx="7405445" cy="1892534"/>
            <a:chOff x="2221155" y="3507805"/>
            <a:chExt cx="7405445" cy="1892534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47A5BF06-A82B-8C61-33F3-0F392C980FFA}"/>
                </a:ext>
              </a:extLst>
            </p:cNvPr>
            <p:cNvSpPr/>
            <p:nvPr/>
          </p:nvSpPr>
          <p:spPr>
            <a:xfrm>
              <a:off x="5138570" y="4518212"/>
              <a:ext cx="1570616" cy="882127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04AACF-E4AF-A190-0490-D26F6295C4E3}"/>
                </a:ext>
              </a:extLst>
            </p:cNvPr>
            <p:cNvCxnSpPr>
              <a:cxnSpLocks/>
            </p:cNvCxnSpPr>
            <p:nvPr/>
          </p:nvCxnSpPr>
          <p:spPr>
            <a:xfrm>
              <a:off x="2221155" y="3507805"/>
              <a:ext cx="7405445" cy="188111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5B39ECA-B340-0747-AF50-ECF5AFD25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968" y="3531055"/>
            <a:ext cx="1764416" cy="235575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DC340-FA09-3109-3F92-540782194F31}"/>
              </a:ext>
            </a:extLst>
          </p:cNvPr>
          <p:cNvGrpSpPr/>
          <p:nvPr/>
        </p:nvGrpSpPr>
        <p:grpSpPr>
          <a:xfrm>
            <a:off x="2130014" y="2646497"/>
            <a:ext cx="2001020" cy="2062434"/>
            <a:chOff x="2105270" y="2271484"/>
            <a:chExt cx="2787919" cy="3136392"/>
          </a:xfrm>
        </p:grpSpPr>
        <p:pic>
          <p:nvPicPr>
            <p:cNvPr id="8" name="image29.png">
              <a:extLst>
                <a:ext uri="{FF2B5EF4-FFF2-40B4-BE49-F238E27FC236}">
                  <a16:creationId xmlns:a16="http://schemas.microsoft.com/office/drawing/2014/main" id="{EBF9A693-75BB-CEF8-19D2-908D5AC83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5270" y="2271484"/>
              <a:ext cx="2787919" cy="3136392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872535-096B-BB20-07F5-30955D397295}"/>
                </a:ext>
              </a:extLst>
            </p:cNvPr>
            <p:cNvGrpSpPr/>
            <p:nvPr/>
          </p:nvGrpSpPr>
          <p:grpSpPr>
            <a:xfrm>
              <a:off x="2704378" y="3560781"/>
              <a:ext cx="1475178" cy="1037995"/>
              <a:chOff x="2704378" y="3560781"/>
              <a:chExt cx="1475178" cy="1037995"/>
            </a:xfrm>
          </p:grpSpPr>
          <p:pic>
            <p:nvPicPr>
              <p:cNvPr id="7" name="image29.png">
                <a:extLst>
                  <a:ext uri="{FF2B5EF4-FFF2-40B4-BE49-F238E27FC236}">
                    <a16:creationId xmlns:a16="http://schemas.microsoft.com/office/drawing/2014/main" id="{4948A16A-F254-B104-E0D2-C800412C38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775" t="47461" r="25317" b="24428"/>
              <a:stretch/>
            </p:blipFill>
            <p:spPr>
              <a:xfrm rot="10800000">
                <a:off x="2791654" y="3775816"/>
                <a:ext cx="1324766" cy="82296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9" name="image29.png">
                <a:extLst>
                  <a:ext uri="{FF2B5EF4-FFF2-40B4-BE49-F238E27FC236}">
                    <a16:creationId xmlns:a16="http://schemas.microsoft.com/office/drawing/2014/main" id="{2698CFC8-D0BB-B069-DACC-4E8636F62B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591" t="47462" r="38950" b="34103"/>
              <a:stretch/>
            </p:blipFill>
            <p:spPr>
              <a:xfrm rot="10800000">
                <a:off x="3891686" y="3560781"/>
                <a:ext cx="287870" cy="457198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0" name="image29.png">
                <a:extLst>
                  <a:ext uri="{FF2B5EF4-FFF2-40B4-BE49-F238E27FC236}">
                    <a16:creationId xmlns:a16="http://schemas.microsoft.com/office/drawing/2014/main" id="{BAC1B547-6B6E-C45B-B0E2-D372A64D39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591" t="47462" r="38950" b="34103"/>
              <a:stretch/>
            </p:blipFill>
            <p:spPr>
              <a:xfrm rot="10800000">
                <a:off x="2704378" y="3668357"/>
                <a:ext cx="332156" cy="381895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8A6D0FE-AA36-103A-9EC2-CC81E9EBBE1D}"/>
              </a:ext>
            </a:extLst>
          </p:cNvPr>
          <p:cNvSpPr txBox="1"/>
          <p:nvPr/>
        </p:nvSpPr>
        <p:spPr>
          <a:xfrm>
            <a:off x="670021" y="2877287"/>
            <a:ext cx="15511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Ordinary 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33FCE7-F70F-5F24-5C1C-7B100DF63924}"/>
              </a:ext>
            </a:extLst>
          </p:cNvPr>
          <p:cNvSpPr txBox="1"/>
          <p:nvPr/>
        </p:nvSpPr>
        <p:spPr>
          <a:xfrm>
            <a:off x="9157924" y="3255694"/>
            <a:ext cx="15511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Miner / Validator</a:t>
            </a:r>
          </a:p>
        </p:txBody>
      </p:sp>
    </p:spTree>
    <p:extLst>
      <p:ext uri="{BB962C8B-B14F-4D97-AF65-F5344CB8AC3E}">
        <p14:creationId xmlns:p14="http://schemas.microsoft.com/office/powerpoint/2010/main" val="176514821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B6010-4EF6-0652-3242-6641F3C05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8161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Sequencers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D34E6-6842-C6AB-BE26-E58E0EAC00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A81C4-5B36-C4D7-50AD-E72EFEFA9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524" y="115577"/>
            <a:ext cx="4917687" cy="3259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69937D-C335-F7C7-33C9-FA31D0597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523" y="3745911"/>
            <a:ext cx="4917688" cy="311208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1735F1D-40B9-A4D2-968B-CCA35DD2D2E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Flexibility in PROF 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99AA5DE-538C-839B-D48E-44AD3062D5C3}"/>
              </a:ext>
            </a:extLst>
          </p:cNvPr>
          <p:cNvSpPr txBox="1">
            <a:spLocks/>
          </p:cNvSpPr>
          <p:nvPr/>
        </p:nvSpPr>
        <p:spPr>
          <a:xfrm>
            <a:off x="415600" y="2236439"/>
            <a:ext cx="11360800" cy="197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 Sequencer here is a black-box</a:t>
            </a:r>
          </a:p>
          <a:p>
            <a:pPr lvl="1"/>
            <a:r>
              <a:rPr lang="en-US" sz="2867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Centralized / Decentralized</a:t>
            </a:r>
          </a:p>
          <a:p>
            <a:pPr lvl="1"/>
            <a:r>
              <a:rPr lang="en-US" sz="2867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 supports any ordering policy</a:t>
            </a:r>
          </a:p>
        </p:txBody>
      </p:sp>
    </p:spTree>
    <p:extLst>
      <p:ext uri="{BB962C8B-B14F-4D97-AF65-F5344CB8AC3E}">
        <p14:creationId xmlns:p14="http://schemas.microsoft.com/office/powerpoint/2010/main" val="69781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B1F8D-1F37-2087-5F70-BFADF62C9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49" y="1471712"/>
            <a:ext cx="11183661" cy="4262113"/>
          </a:xfrm>
        </p:spPr>
        <p:txBody>
          <a:bodyPr>
            <a:noAutofit/>
          </a:bodyPr>
          <a:lstStyle/>
          <a:p>
            <a:pPr marL="608965" indent="-456565">
              <a:buFont typeface="Arial"/>
              <a:buChar char="•"/>
            </a:pPr>
            <a:r>
              <a:rPr lang="en-US" sz="2800" b="0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PROF</a:t>
            </a:r>
            <a:r>
              <a:rPr lang="en-US" sz="2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8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simple backward-compatible system designed for protecting users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 harmful MEV extraction, while accounting for the profit-maximizing nature of validators</a:t>
            </a:r>
          </a:p>
          <a:p>
            <a:pPr marL="608965" indent="-456565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 Endgame Thesis: 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Transactions that want top of the priority can go through the gauntlet of MEV auctions*. All other transactions should go through PROF to enjoy protection from MEV</a:t>
            </a:r>
            <a:endParaRPr lang="en-US" sz="2800" b="0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08965" indent="-456565">
              <a:buFont typeface="Arial"/>
              <a:buChar char="•"/>
            </a:pPr>
            <a:endParaRPr lang="en-US" sz="28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197D1-8AA4-15E0-2420-38C985C427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4C6DB9F-10A2-BB3E-5948-6A0A70B91F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latin typeface="Calibri"/>
              </a:rPr>
              <a:t>Conclusion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F448C9D-4ACB-4E06-4A4A-8A54DD78F954}"/>
              </a:ext>
            </a:extLst>
          </p:cNvPr>
          <p:cNvSpPr txBox="1">
            <a:spLocks/>
          </p:cNvSpPr>
          <p:nvPr/>
        </p:nvSpPr>
        <p:spPr>
          <a:xfrm>
            <a:off x="1008339" y="6116687"/>
            <a:ext cx="11183661" cy="62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 indent="0">
              <a:buNone/>
            </a:pPr>
            <a:r>
              <a:rPr lang="en-US" sz="2800" kern="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*nullifies the externality of latency racing in fair and blind ordering</a:t>
            </a:r>
          </a:p>
        </p:txBody>
      </p:sp>
    </p:spTree>
    <p:extLst>
      <p:ext uri="{BB962C8B-B14F-4D97-AF65-F5344CB8AC3E}">
        <p14:creationId xmlns:p14="http://schemas.microsoft.com/office/powerpoint/2010/main" val="172172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197D1-8AA4-15E0-2420-38C985C427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333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 descr="A close-up of a text&#10;&#10;Description automatically generated">
            <a:extLst>
              <a:ext uri="{FF2B5EF4-FFF2-40B4-BE49-F238E27FC236}">
                <a16:creationId xmlns:a16="http://schemas.microsoft.com/office/drawing/2014/main" id="{F201E327-C4ED-6FC8-17E7-7483AF566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1"/>
          <a:stretch/>
        </p:blipFill>
        <p:spPr>
          <a:xfrm>
            <a:off x="2209800" y="4423301"/>
            <a:ext cx="7772400" cy="19986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C07F0E-4D99-F746-5A16-FD59D706AE35}"/>
              </a:ext>
            </a:extLst>
          </p:cNvPr>
          <p:cNvSpPr txBox="1"/>
          <p:nvPr/>
        </p:nvSpPr>
        <p:spPr>
          <a:xfrm>
            <a:off x="3046207" y="642609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arxiv.org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/abs/2408.02303</a:t>
            </a:r>
          </a:p>
        </p:txBody>
      </p:sp>
      <p:pic>
        <p:nvPicPr>
          <p:cNvPr id="14" name="Picture 1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E6AC4DA-42C6-3C96-AD55-2B8518692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464" y="-38454"/>
            <a:ext cx="1692536" cy="169253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C6DB9F-10A2-BB3E-5948-6A0A70B91F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latin typeface="Calibri"/>
              </a:rPr>
              <a:t>To Learn More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60AB726-72A8-3B56-824B-C9FBD9F8B1D0}"/>
              </a:ext>
            </a:extLst>
          </p:cNvPr>
          <p:cNvSpPr txBox="1">
            <a:spLocks/>
          </p:cNvSpPr>
          <p:nvPr/>
        </p:nvSpPr>
        <p:spPr>
          <a:xfrm>
            <a:off x="838199" y="1375705"/>
            <a:ext cx="11183661" cy="21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8965" indent="-456565">
              <a:buFont typeface="Arial"/>
              <a:buChar char="•"/>
            </a:pPr>
            <a:r>
              <a:rPr lang="en-US" sz="28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the website: </a:t>
            </a:r>
            <a:r>
              <a:rPr lang="en-US" sz="2800" kern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prof-</a:t>
            </a:r>
            <a:r>
              <a:rPr lang="en-US" sz="2800" kern="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project.github.io</a:t>
            </a:r>
            <a:r>
              <a:rPr lang="en-US" sz="2800" kern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(FAQs)</a:t>
            </a:r>
          </a:p>
          <a:p>
            <a:pPr marL="1218550" lvl="1" indent="-456565">
              <a:buFont typeface="Arial"/>
              <a:buChar char="•"/>
            </a:pPr>
            <a:r>
              <a:rPr lang="en-US" sz="2867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Watch the demo of PROF-enriched blocks landing at validators</a:t>
            </a:r>
          </a:p>
          <a:p>
            <a:pPr marL="608965" indent="-456565">
              <a:buFont typeface="Arial"/>
              <a:buChar char="•"/>
            </a:pPr>
            <a:r>
              <a:rPr lang="en-US" sz="2800" kern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Uniswap</a:t>
            </a:r>
            <a:r>
              <a:rPr lang="en-US" sz="28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RFP: $50k for maturing PROF implementation</a:t>
            </a:r>
          </a:p>
          <a:p>
            <a:pPr marL="608965" indent="-456565">
              <a:buFont typeface="Arial"/>
              <a:buChar char="•"/>
            </a:pPr>
            <a:r>
              <a:rPr lang="en-US" sz="28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Announcements @PROF_MEV</a:t>
            </a:r>
          </a:p>
          <a:p>
            <a:pPr marL="608965" indent="-456565">
              <a:buFont typeface="Arial"/>
              <a:buChar char="•"/>
            </a:pPr>
            <a:r>
              <a:rPr lang="en-US" sz="2800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Contact: </a:t>
            </a:r>
            <a:r>
              <a:rPr lang="en-US" sz="2800" kern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babel@cs.cornell.edu</a:t>
            </a:r>
            <a:endParaRPr lang="en-US" sz="2800" kern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Twitter rebrands as X with &quot;art deco&quot; logo">
            <a:extLst>
              <a:ext uri="{FF2B5EF4-FFF2-40B4-BE49-F238E27FC236}">
                <a16:creationId xmlns:a16="http://schemas.microsoft.com/office/drawing/2014/main" id="{ED76B639-82F8-5825-23AD-4D598E28F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993" y="3055215"/>
            <a:ext cx="334029" cy="33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B8DDB3-642D-364B-E98F-DAA052AAE5B7}"/>
              </a:ext>
            </a:extLst>
          </p:cNvPr>
          <p:cNvSpPr txBox="1"/>
          <p:nvPr/>
        </p:nvSpPr>
        <p:spPr>
          <a:xfrm>
            <a:off x="838199" y="3915083"/>
            <a:ext cx="457785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08965" marR="0" lvl="0" indent="-45656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PROF paper just released!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3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E16FB-8251-204D-9CFE-834CB66E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9A0BE-45A0-A0A9-0B6A-3FEFAD6829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2627A-0245-1045-8F0E-3CB9F58F9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75" y="1316208"/>
            <a:ext cx="7267276" cy="479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41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AE541-E0F5-25C8-D7A9-D84A3BD3B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D9D8B-38AE-1703-6C34-1B04CB825C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78064-F57E-B366-F392-E2CEC5C3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19" y="1421364"/>
            <a:ext cx="7692078" cy="47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75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EEDB6-E0AB-A2F0-21DF-26CF80BF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Perf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82EA5-5E9C-9771-8B3C-2AAF7DAC2C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31E99-CBD1-CB11-E65E-CBC124173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691" y="1069230"/>
            <a:ext cx="7375675" cy="55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55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nstruction project&#10;&#10;Description automatically generated">
            <a:extLst>
              <a:ext uri="{FF2B5EF4-FFF2-40B4-BE49-F238E27FC236}">
                <a16:creationId xmlns:a16="http://schemas.microsoft.com/office/drawing/2014/main" id="{2D234265-91B8-7C38-006A-D5F2137DE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5" y="2081578"/>
            <a:ext cx="12020190" cy="2866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63A4F0-0562-1DE8-940E-E239055F03A8}"/>
              </a:ext>
            </a:extLst>
          </p:cNvPr>
          <p:cNvSpPr txBox="1"/>
          <p:nvPr/>
        </p:nvSpPr>
        <p:spPr>
          <a:xfrm>
            <a:off x="1389414" y="6494256"/>
            <a:ext cx="901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Open Sans" panose="020F0502020204030204" pitchFamily="34" charset="0"/>
                <a:ea typeface="+mn-ea"/>
                <a:cs typeface="+mn-cs"/>
              </a:rPr>
              <a:t>[YNZ24] Decentralization of Ethereum’s Builder Market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6C6CE1-59C3-51D7-20B4-CBBDEC8D8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latin typeface="Calibri"/>
                <a:ea typeface="Calibri"/>
                <a:cs typeface="Calibri"/>
              </a:rPr>
              <a:t>An Entire Supply Chain (PBS)</a:t>
            </a:r>
          </a:p>
        </p:txBody>
      </p:sp>
    </p:spTree>
    <p:extLst>
      <p:ext uri="{BB962C8B-B14F-4D97-AF65-F5344CB8AC3E}">
        <p14:creationId xmlns:p14="http://schemas.microsoft.com/office/powerpoint/2010/main" val="135873869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showing the fall of the company&#10;&#10;Description automatically generated with medium confidence">
            <a:extLst>
              <a:ext uri="{FF2B5EF4-FFF2-40B4-BE49-F238E27FC236}">
                <a16:creationId xmlns:a16="http://schemas.microsoft.com/office/drawing/2014/main" id="{325D915D-26BE-C51A-05D6-BDCE306F3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" r="6022"/>
          <a:stretch/>
        </p:blipFill>
        <p:spPr>
          <a:xfrm>
            <a:off x="4776395" y="1405620"/>
            <a:ext cx="7013986" cy="4929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F93E0-33C9-1C02-0B02-306884D9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Calibri"/>
                <a:ea typeface="Calibri"/>
                <a:cs typeface="Calibri"/>
              </a:rPr>
              <a:t>Systematization of Value Extraction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BF311-7991-50C1-E0B8-0A8FD266D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540624" cy="4351338"/>
          </a:xfrm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Widespread in industry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Validation of the rational model</a:t>
            </a:r>
            <a:endParaRPr lang="en-US" sz="2800" dirty="0">
              <a:solidFill>
                <a:schemeClr val="accent6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7E10B-B103-10BA-50C6-8158BA9AD598}"/>
              </a:ext>
            </a:extLst>
          </p:cNvPr>
          <p:cNvSpPr txBox="1"/>
          <p:nvPr/>
        </p:nvSpPr>
        <p:spPr>
          <a:xfrm>
            <a:off x="1389414" y="6494256"/>
            <a:ext cx="901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Open Sans" panose="020F0502020204030204" pitchFamily="34" charset="0"/>
                <a:ea typeface="+mn-ea"/>
                <a:cs typeface="+mn-cs"/>
              </a:rPr>
              <a:t>[HKTW23] Ethereum's Proposer-Builder Separation: Promises and Realities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09007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8D55-74B1-FF80-D3B4-F386BF76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88555" cy="1348309"/>
          </a:xfrm>
        </p:spPr>
        <p:txBody>
          <a:bodyPr>
            <a:noAutofit/>
          </a:bodyPr>
          <a:lstStyle/>
          <a:p>
            <a:r>
              <a:rPr lang="en-US" sz="5400" dirty="0">
                <a:latin typeface="Calibri"/>
                <a:ea typeface="Calibri"/>
                <a:cs typeface="Calibri"/>
              </a:rPr>
              <a:t>Fair Ordering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8F6D9-0CFE-68AD-4663-3DC33AA20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38128"/>
            <a:ext cx="10515600" cy="4930018"/>
          </a:xfrm>
        </p:spPr>
        <p:txBody>
          <a:bodyPr>
            <a:normAutofit/>
          </a:bodyPr>
          <a:lstStyle/>
          <a:p>
            <a:r>
              <a:rPr lang="en-US" sz="2800" dirty="0"/>
              <a:t>Temporal Fair Ordering </a:t>
            </a:r>
          </a:p>
          <a:p>
            <a:pPr lvl="1"/>
            <a:r>
              <a:rPr lang="en-US" dirty="0"/>
              <a:t>(Receive Order Fairness) “If sufficiently many (at least 𝛄</a:t>
            </a:r>
            <a:r>
              <a:rPr lang="el-GR" dirty="0"/>
              <a:t>-</a:t>
            </a:r>
            <a:r>
              <a:rPr lang="en-US" dirty="0"/>
              <a:t>fraction) nodes receive a transaction </a:t>
            </a:r>
            <a:r>
              <a:rPr lang="en-US" i="1" dirty="0"/>
              <a:t>tx1</a:t>
            </a:r>
            <a:r>
              <a:rPr lang="en-US" dirty="0"/>
              <a:t> before another transaction </a:t>
            </a:r>
            <a:r>
              <a:rPr lang="en-US" i="1" dirty="0"/>
              <a:t>tx2</a:t>
            </a:r>
            <a:r>
              <a:rPr lang="en-US" dirty="0"/>
              <a:t> , then all honest nodes must output </a:t>
            </a:r>
            <a:r>
              <a:rPr lang="en-US" i="1" dirty="0"/>
              <a:t>tx1 </a:t>
            </a:r>
            <a:r>
              <a:rPr lang="en-US" dirty="0"/>
              <a:t>before </a:t>
            </a:r>
            <a:r>
              <a:rPr lang="en-US" i="1" dirty="0"/>
              <a:t>tx2</a:t>
            </a:r>
            <a:r>
              <a:rPr lang="en-US" dirty="0"/>
              <a:t>” [KZGJ20]</a:t>
            </a:r>
          </a:p>
          <a:p>
            <a:r>
              <a:rPr lang="en-US" sz="2800" dirty="0"/>
              <a:t>Blind Ordering</a:t>
            </a:r>
          </a:p>
          <a:p>
            <a:pPr lvl="1"/>
            <a:r>
              <a:rPr lang="en-US" dirty="0"/>
              <a:t>Ordering policy does not consider transaction contents (except transaction fees). Can be enforced through threshold encryption, Trusted Execution Environments (TEEs)</a:t>
            </a:r>
          </a:p>
          <a:p>
            <a:r>
              <a:rPr lang="en-US" dirty="0"/>
              <a:t>A large body of </a:t>
            </a:r>
            <a:r>
              <a:rPr lang="en-US" i="1" dirty="0"/>
              <a:t>academic</a:t>
            </a:r>
            <a:r>
              <a:rPr lang="en-US" dirty="0"/>
              <a:t> literature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Protection for users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Why would a </a:t>
            </a:r>
            <a:r>
              <a:rPr lang="en-US" sz="2800" b="1" dirty="0">
                <a:solidFill>
                  <a:srgbClr val="FF0000"/>
                </a:solidFill>
              </a:rPr>
              <a:t>rational</a:t>
            </a:r>
            <a:r>
              <a:rPr lang="en-US" sz="2800" dirty="0">
                <a:solidFill>
                  <a:srgbClr val="FF0000"/>
                </a:solidFill>
              </a:rPr>
              <a:t> validator opt in, unless protocol is revamped?</a:t>
            </a:r>
          </a:p>
        </p:txBody>
      </p:sp>
    </p:spTree>
    <p:extLst>
      <p:ext uri="{BB962C8B-B14F-4D97-AF65-F5344CB8AC3E}">
        <p14:creationId xmlns:p14="http://schemas.microsoft.com/office/powerpoint/2010/main" val="37432811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93E0-33C9-1C02-0B02-306884D9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>
                <a:latin typeface="Calibri"/>
                <a:ea typeface="Calibri"/>
                <a:cs typeface="Calibri"/>
              </a:rPr>
              <a:t>Fair Ordering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5B39ECA-B340-0747-AF50-ECF5AFD25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883" y="2920611"/>
            <a:ext cx="1764416" cy="2355751"/>
          </a:xfrm>
          <a:prstGeom prst="rect">
            <a:avLst/>
          </a:prstGeom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A5BF06-A82B-8C61-33F3-0F392C980FFA}"/>
              </a:ext>
            </a:extLst>
          </p:cNvPr>
          <p:cNvSpPr/>
          <p:nvPr/>
        </p:nvSpPr>
        <p:spPr>
          <a:xfrm>
            <a:off x="4944932" y="4275237"/>
            <a:ext cx="1570616" cy="88212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04AACF-E4AF-A190-0490-D26F6295C4E3}"/>
              </a:ext>
            </a:extLst>
          </p:cNvPr>
          <p:cNvCxnSpPr>
            <a:cxnSpLocks/>
          </p:cNvCxnSpPr>
          <p:nvPr/>
        </p:nvCxnSpPr>
        <p:spPr>
          <a:xfrm rot="19920000">
            <a:off x="1996046" y="3334681"/>
            <a:ext cx="7405445" cy="18811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DC340-FA09-3109-3F92-540782194F31}"/>
              </a:ext>
            </a:extLst>
          </p:cNvPr>
          <p:cNvGrpSpPr/>
          <p:nvPr/>
        </p:nvGrpSpPr>
        <p:grpSpPr>
          <a:xfrm>
            <a:off x="2001569" y="3179929"/>
            <a:ext cx="2001020" cy="2062434"/>
            <a:chOff x="2105270" y="2271484"/>
            <a:chExt cx="2787919" cy="3136392"/>
          </a:xfrm>
        </p:grpSpPr>
        <p:pic>
          <p:nvPicPr>
            <p:cNvPr id="8" name="image29.png">
              <a:extLst>
                <a:ext uri="{FF2B5EF4-FFF2-40B4-BE49-F238E27FC236}">
                  <a16:creationId xmlns:a16="http://schemas.microsoft.com/office/drawing/2014/main" id="{EBF9A693-75BB-CEF8-19D2-908D5AC83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5270" y="2271484"/>
              <a:ext cx="2787919" cy="3136392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872535-096B-BB20-07F5-30955D397295}"/>
                </a:ext>
              </a:extLst>
            </p:cNvPr>
            <p:cNvGrpSpPr/>
            <p:nvPr/>
          </p:nvGrpSpPr>
          <p:grpSpPr>
            <a:xfrm>
              <a:off x="2704378" y="3560781"/>
              <a:ext cx="1475178" cy="489471"/>
              <a:chOff x="2704378" y="3560781"/>
              <a:chExt cx="1475178" cy="489471"/>
            </a:xfrm>
          </p:grpSpPr>
          <p:pic>
            <p:nvPicPr>
              <p:cNvPr id="9" name="image29.png">
                <a:extLst>
                  <a:ext uri="{FF2B5EF4-FFF2-40B4-BE49-F238E27FC236}">
                    <a16:creationId xmlns:a16="http://schemas.microsoft.com/office/drawing/2014/main" id="{2698CFC8-D0BB-B069-DACC-4E8636F62B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591" t="47462" r="38950" b="34103"/>
              <a:stretch/>
            </p:blipFill>
            <p:spPr>
              <a:xfrm rot="10800000">
                <a:off x="3891686" y="3560781"/>
                <a:ext cx="287870" cy="457198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0" name="image29.png">
                <a:extLst>
                  <a:ext uri="{FF2B5EF4-FFF2-40B4-BE49-F238E27FC236}">
                    <a16:creationId xmlns:a16="http://schemas.microsoft.com/office/drawing/2014/main" id="{BAC1B547-6B6E-C45B-B0E2-D372A64D39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591" t="47462" r="38950" b="34103"/>
              <a:stretch/>
            </p:blipFill>
            <p:spPr>
              <a:xfrm rot="10800000">
                <a:off x="2704378" y="3668357"/>
                <a:ext cx="332156" cy="381895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EA71B05F-A02B-7F6C-35FD-7F323FC821A5}"/>
              </a:ext>
            </a:extLst>
          </p:cNvPr>
          <p:cNvSpPr/>
          <p:nvPr/>
        </p:nvSpPr>
        <p:spPr>
          <a:xfrm>
            <a:off x="8722111" y="1387209"/>
            <a:ext cx="1576800" cy="1452675"/>
          </a:xfrm>
          <a:custGeom>
            <a:avLst/>
            <a:gdLst>
              <a:gd name="connsiteX0" fmla="*/ 1353699 w 1576800"/>
              <a:gd name="connsiteY0" fmla="*/ 1562977 h 1452675"/>
              <a:gd name="connsiteX1" fmla="*/ 1069675 w 1576800"/>
              <a:gd name="connsiteY1" fmla="*/ 1404877 h 1452675"/>
              <a:gd name="connsiteX2" fmla="*/ 106996 w 1576800"/>
              <a:gd name="connsiteY2" fmla="*/ 1091684 h 1452675"/>
              <a:gd name="connsiteX3" fmla="*/ 373611 w 1576800"/>
              <a:gd name="connsiteY3" fmla="*/ 108649 h 1452675"/>
              <a:gd name="connsiteX4" fmla="*/ 1375330 w 1576800"/>
              <a:gd name="connsiteY4" fmla="*/ 241382 h 1452675"/>
              <a:gd name="connsiteX5" fmla="*/ 1325099 w 1576800"/>
              <a:gd name="connsiteY5" fmla="*/ 1258395 h 1452675"/>
              <a:gd name="connsiteX6" fmla="*/ 1353699 w 1576800"/>
              <a:gd name="connsiteY6" fmla="*/ 1562977 h 145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6800" h="1452675" fill="none" extrusionOk="0">
                <a:moveTo>
                  <a:pt x="1353699" y="1562977"/>
                </a:moveTo>
                <a:cubicBezTo>
                  <a:pt x="1283980" y="1541147"/>
                  <a:pt x="1201199" y="1475602"/>
                  <a:pt x="1069675" y="1404877"/>
                </a:cubicBezTo>
                <a:cubicBezTo>
                  <a:pt x="717032" y="1588588"/>
                  <a:pt x="225546" y="1394914"/>
                  <a:pt x="106996" y="1091684"/>
                </a:cubicBezTo>
                <a:cubicBezTo>
                  <a:pt x="-99136" y="727657"/>
                  <a:pt x="41542" y="412541"/>
                  <a:pt x="373611" y="108649"/>
                </a:cubicBezTo>
                <a:cubicBezTo>
                  <a:pt x="738998" y="-116607"/>
                  <a:pt x="1180648" y="-59381"/>
                  <a:pt x="1375330" y="241382"/>
                </a:cubicBezTo>
                <a:cubicBezTo>
                  <a:pt x="1611957" y="523375"/>
                  <a:pt x="1675533" y="944703"/>
                  <a:pt x="1325099" y="1258395"/>
                </a:cubicBezTo>
                <a:cubicBezTo>
                  <a:pt x="1342803" y="1373781"/>
                  <a:pt x="1355911" y="1449906"/>
                  <a:pt x="1353699" y="1562977"/>
                </a:cubicBezTo>
                <a:close/>
              </a:path>
              <a:path w="1576800" h="1452675" stroke="0" extrusionOk="0">
                <a:moveTo>
                  <a:pt x="1353699" y="1562977"/>
                </a:moveTo>
                <a:cubicBezTo>
                  <a:pt x="1216277" y="1505030"/>
                  <a:pt x="1196465" y="1493346"/>
                  <a:pt x="1069675" y="1404877"/>
                </a:cubicBezTo>
                <a:cubicBezTo>
                  <a:pt x="774326" y="1544793"/>
                  <a:pt x="297316" y="1382227"/>
                  <a:pt x="106996" y="1091684"/>
                </a:cubicBezTo>
                <a:cubicBezTo>
                  <a:pt x="-145007" y="723314"/>
                  <a:pt x="-5726" y="348707"/>
                  <a:pt x="373611" y="108649"/>
                </a:cubicBezTo>
                <a:cubicBezTo>
                  <a:pt x="699043" y="-21975"/>
                  <a:pt x="1114823" y="-38398"/>
                  <a:pt x="1375330" y="241382"/>
                </a:cubicBezTo>
                <a:cubicBezTo>
                  <a:pt x="1669594" y="509724"/>
                  <a:pt x="1569403" y="942395"/>
                  <a:pt x="1325099" y="1258395"/>
                </a:cubicBezTo>
                <a:cubicBezTo>
                  <a:pt x="1328965" y="1405727"/>
                  <a:pt x="1338654" y="1420494"/>
                  <a:pt x="1353699" y="1562977"/>
                </a:cubicBezTo>
                <a:close/>
              </a:path>
            </a:pathLst>
          </a:custGeom>
          <a:solidFill>
            <a:schemeClr val="bg1"/>
          </a:solidFill>
          <a:ln cap="flat" cmpd="dbl">
            <a:solidFill>
              <a:schemeClr val="tx1">
                <a:alpha val="71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35851"/>
                      <a:gd name="adj2" fmla="val 5759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Why opt in??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0789DE-D626-6BD1-6626-114BE27A74A2}"/>
              </a:ext>
            </a:extLst>
          </p:cNvPr>
          <p:cNvSpPr txBox="1"/>
          <p:nvPr/>
        </p:nvSpPr>
        <p:spPr>
          <a:xfrm>
            <a:off x="670021" y="2877287"/>
            <a:ext cx="15511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Ordinary 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D0DF8-3FDC-ED56-BC05-738A74B31CD2}"/>
              </a:ext>
            </a:extLst>
          </p:cNvPr>
          <p:cNvSpPr txBox="1"/>
          <p:nvPr/>
        </p:nvSpPr>
        <p:spPr>
          <a:xfrm>
            <a:off x="9640863" y="5222288"/>
            <a:ext cx="15511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Miner / Validator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19A0B8-4C02-B578-9F1B-3CCDEE99F018}"/>
              </a:ext>
            </a:extLst>
          </p:cNvPr>
          <p:cNvSpPr txBox="1"/>
          <p:nvPr/>
        </p:nvSpPr>
        <p:spPr>
          <a:xfrm>
            <a:off x="2524707" y="6372322"/>
            <a:ext cx="634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Externality: Latency racing for the top of the block</a:t>
            </a:r>
          </a:p>
        </p:txBody>
      </p:sp>
    </p:spTree>
    <p:extLst>
      <p:ext uri="{BB962C8B-B14F-4D97-AF65-F5344CB8AC3E}">
        <p14:creationId xmlns:p14="http://schemas.microsoft.com/office/powerpoint/2010/main" val="2630815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05526-3EE3-9D6D-36E7-012AD400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atin typeface="Calibri"/>
                <a:ea typeface="Calibri"/>
                <a:cs typeface="Calibri"/>
              </a:rPr>
              <a:t>A practical question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521D0-CA76-2013-B8CB-F8C374BFE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800" dirty="0"/>
              <a:t>Can users get protection against the most pernicious forms of MEV while accounting for rational validators?</a:t>
            </a:r>
          </a:p>
        </p:txBody>
      </p:sp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633F689C-F99A-D8B2-629B-1B09646E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323208B-E701-0680-5B7A-62BEAFAC9B80}"/>
              </a:ext>
            </a:extLst>
          </p:cNvPr>
          <p:cNvGrpSpPr/>
          <p:nvPr/>
        </p:nvGrpSpPr>
        <p:grpSpPr>
          <a:xfrm>
            <a:off x="6802807" y="4666093"/>
            <a:ext cx="4590364" cy="2159623"/>
            <a:chOff x="6802807" y="4698367"/>
            <a:chExt cx="4590364" cy="215962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0F518BC-E9FC-F4A4-1B01-62926A691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9474" y="4698367"/>
              <a:ext cx="1093697" cy="1529471"/>
            </a:xfrm>
            <a:prstGeom prst="rect">
              <a:avLst/>
            </a:prstGeom>
          </p:spPr>
        </p:pic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5F35335D-E02B-F173-930A-6361CE72FC97}"/>
                </a:ext>
              </a:extLst>
            </p:cNvPr>
            <p:cNvSpPr/>
            <p:nvPr/>
          </p:nvSpPr>
          <p:spPr>
            <a:xfrm>
              <a:off x="8912637" y="6285269"/>
              <a:ext cx="973567" cy="57272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ECEBDD3-7209-DAEF-0BA5-4D01BCFACCFE}"/>
                </a:ext>
              </a:extLst>
            </p:cNvPr>
            <p:cNvCxnSpPr>
              <a:cxnSpLocks/>
            </p:cNvCxnSpPr>
            <p:nvPr/>
          </p:nvCxnSpPr>
          <p:spPr>
            <a:xfrm>
              <a:off x="6802807" y="6285269"/>
              <a:ext cx="4590364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AA78C3B-EB6F-1904-8E16-56FCBBCA6C57}"/>
                </a:ext>
              </a:extLst>
            </p:cNvPr>
            <p:cNvGrpSpPr/>
            <p:nvPr/>
          </p:nvGrpSpPr>
          <p:grpSpPr>
            <a:xfrm>
              <a:off x="7405671" y="4993960"/>
              <a:ext cx="1240359" cy="1339035"/>
              <a:chOff x="2105270" y="2271484"/>
              <a:chExt cx="2787919" cy="3136392"/>
            </a:xfrm>
          </p:grpSpPr>
          <p:pic>
            <p:nvPicPr>
              <p:cNvPr id="26" name="image29.png">
                <a:extLst>
                  <a:ext uri="{FF2B5EF4-FFF2-40B4-BE49-F238E27FC236}">
                    <a16:creationId xmlns:a16="http://schemas.microsoft.com/office/drawing/2014/main" id="{731E6382-5907-811B-BFD0-FC74F1747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5270" y="2271484"/>
                <a:ext cx="2787919" cy="3136392"/>
              </a:xfrm>
              <a:prstGeom prst="rect">
                <a:avLst/>
              </a:prstGeom>
              <a:ln w="12700">
                <a:miter lim="400000"/>
              </a:ln>
            </p:spPr>
          </p:pic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71648BB-0274-9EA0-7992-41393CA36AE4}"/>
                  </a:ext>
                </a:extLst>
              </p:cNvPr>
              <p:cNvGrpSpPr/>
              <p:nvPr/>
            </p:nvGrpSpPr>
            <p:grpSpPr>
              <a:xfrm>
                <a:off x="2704378" y="3560781"/>
                <a:ext cx="1475178" cy="489471"/>
                <a:chOff x="2704378" y="3560781"/>
                <a:chExt cx="1475178" cy="489471"/>
              </a:xfrm>
            </p:grpSpPr>
            <p:pic>
              <p:nvPicPr>
                <p:cNvPr id="28" name="image29.png">
                  <a:extLst>
                    <a:ext uri="{FF2B5EF4-FFF2-40B4-BE49-F238E27FC236}">
                      <a16:creationId xmlns:a16="http://schemas.microsoft.com/office/drawing/2014/main" id="{910EF98D-6BCD-D064-DE7E-3DEBC8A472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2591" t="47462" r="38950" b="34103"/>
                <a:stretch/>
              </p:blipFill>
              <p:spPr>
                <a:xfrm rot="10800000">
                  <a:off x="3891686" y="3560781"/>
                  <a:ext cx="287870" cy="457198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pic>
              <p:nvPicPr>
                <p:cNvPr id="29" name="image29.png">
                  <a:extLst>
                    <a:ext uri="{FF2B5EF4-FFF2-40B4-BE49-F238E27FC236}">
                      <a16:creationId xmlns:a16="http://schemas.microsoft.com/office/drawing/2014/main" id="{5D3EC79E-46CD-4823-EAA1-8E99A63A48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2591" t="47462" r="38950" b="34103"/>
                <a:stretch/>
              </p:blipFill>
              <p:spPr>
                <a:xfrm rot="10800000">
                  <a:off x="2704378" y="3668357"/>
                  <a:ext cx="332156" cy="381895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6977086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 descr="Paths Converge Images – Browse 1,807 Stock Photos, Vectors, and Video |  Adobe Stock">
            <a:extLst>
              <a:ext uri="{FF2B5EF4-FFF2-40B4-BE49-F238E27FC236}">
                <a16:creationId xmlns:a16="http://schemas.microsoft.com/office/drawing/2014/main" id="{5D1672B9-7AF2-08FC-4F0A-53706652C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4" r="-1" b="-1"/>
          <a:stretch/>
        </p:blipFill>
        <p:spPr bwMode="auto">
          <a:xfrm>
            <a:off x="20" y="10"/>
            <a:ext cx="121889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AAB0FC-DA64-D6D0-5C0F-1533D67E8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781" y="1188467"/>
            <a:ext cx="963939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PROF: </a:t>
            </a:r>
            <a:r>
              <a:rPr lang="en-US" sz="6600" u="sng" dirty="0">
                <a:solidFill>
                  <a:schemeClr val="bg1"/>
                </a:solidFill>
              </a:rPr>
              <a:t>Pr</a:t>
            </a:r>
            <a:r>
              <a:rPr lang="en-US" sz="6600" dirty="0">
                <a:solidFill>
                  <a:schemeClr val="bg1"/>
                </a:solidFill>
              </a:rPr>
              <a:t>otected </a:t>
            </a:r>
            <a:r>
              <a:rPr lang="en-US" sz="6600" u="sng" dirty="0">
                <a:solidFill>
                  <a:schemeClr val="bg1"/>
                </a:solidFill>
              </a:rPr>
              <a:t>O</a:t>
            </a:r>
            <a:r>
              <a:rPr lang="en-US" sz="6600" dirty="0">
                <a:solidFill>
                  <a:schemeClr val="bg1"/>
                </a:solidFill>
              </a:rPr>
              <a:t>rder </a:t>
            </a:r>
            <a:r>
              <a:rPr lang="en-US" sz="6600" u="sng" dirty="0">
                <a:solidFill>
                  <a:schemeClr val="bg1"/>
                </a:solidFill>
              </a:rPr>
              <a:t>F</a:t>
            </a:r>
            <a:r>
              <a:rPr lang="en-US" sz="6600" dirty="0">
                <a:solidFill>
                  <a:schemeClr val="bg1"/>
                </a:solidFill>
              </a:rPr>
              <a:t>low in a Profit-Seeking World</a:t>
            </a:r>
          </a:p>
        </p:txBody>
      </p:sp>
      <p:sp>
        <p:nvSpPr>
          <p:cNvPr id="22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47851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83A74-A61D-24F6-AC61-1FB4C5E23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07" y="640823"/>
            <a:ext cx="3577882" cy="55376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latin typeface="Calibri"/>
                <a:ea typeface="Calibri"/>
                <a:cs typeface="Calibri"/>
              </a:rPr>
              <a:t>PROF Mechanism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DC70BC39-3E1A-8C94-6FCB-81C3B7745C85}"/>
              </a:ext>
            </a:extLst>
          </p:cNvPr>
          <p:cNvGraphicFramePr/>
          <p:nvPr/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292184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1282</Words>
  <Application>Microsoft Macintosh PowerPoint</Application>
  <PresentationFormat>Widescreen</PresentationFormat>
  <Paragraphs>294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Open Sans</vt:lpstr>
      <vt:lpstr>Office Theme</vt:lpstr>
      <vt:lpstr>1_Office Theme</vt:lpstr>
      <vt:lpstr>Simple Light</vt:lpstr>
      <vt:lpstr>How has the community dealt with MEV?</vt:lpstr>
      <vt:lpstr>Systematization of Value Extraction</vt:lpstr>
      <vt:lpstr>Systematization of Value Extraction</vt:lpstr>
      <vt:lpstr>Systematization of Value Extraction</vt:lpstr>
      <vt:lpstr>Fair Ordering</vt:lpstr>
      <vt:lpstr>Fair Ordering</vt:lpstr>
      <vt:lpstr>A practical question</vt:lpstr>
      <vt:lpstr>PROF: Protected Order Flow in a Profit-Seeking World</vt:lpstr>
      <vt:lpstr>PROF Mechanism</vt:lpstr>
      <vt:lpstr>PROF Design Summary</vt:lpstr>
      <vt:lpstr>Validator’s perspective</vt:lpstr>
      <vt:lpstr>User’s perspective</vt:lpstr>
      <vt:lpstr>Proposer Builder Separation (PBS)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Execution Perf</vt:lpstr>
      <vt:lpstr>An Entire Supply Chain (PBS)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Kushal Babel</dc:creator>
  <cp:lastModifiedBy>Kushal Babel</cp:lastModifiedBy>
  <cp:revision>3</cp:revision>
  <dcterms:created xsi:type="dcterms:W3CDTF">2024-08-08T02:52:02Z</dcterms:created>
  <dcterms:modified xsi:type="dcterms:W3CDTF">2024-08-08T18:19:27Z</dcterms:modified>
</cp:coreProperties>
</file>